
<file path=[Content_Types].xml><?xml version="1.0" encoding="utf-8"?>
<Types xmlns="http://schemas.openxmlformats.org/package/2006/content-types">
  <Default Extension="glb" ContentType="model/gltf.binary"/>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3.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3"/>
  </p:sldMasterIdLst>
  <p:notesMasterIdLst>
    <p:notesMasterId r:id="rId20"/>
  </p:notesMasterIdLst>
  <p:sldIdLst>
    <p:sldId id="271" r:id="rId4"/>
    <p:sldId id="257" r:id="rId5"/>
    <p:sldId id="267" r:id="rId6"/>
    <p:sldId id="270" r:id="rId7"/>
    <p:sldId id="258" r:id="rId8"/>
    <p:sldId id="259" r:id="rId9"/>
    <p:sldId id="261" r:id="rId10"/>
    <p:sldId id="264" r:id="rId11"/>
    <p:sldId id="263" r:id="rId12"/>
    <p:sldId id="262" r:id="rId13"/>
    <p:sldId id="265" r:id="rId14"/>
    <p:sldId id="256" r:id="rId15"/>
    <p:sldId id="266" r:id="rId16"/>
    <p:sldId id="260" r:id="rId17"/>
    <p:sldId id="268" r:id="rId18"/>
    <p:sldId id="269" r:id="rId19"/>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231" autoAdjust="0"/>
    <p:restoredTop sz="94660"/>
  </p:normalViewPr>
  <p:slideViewPr>
    <p:cSldViewPr snapToGrid="0">
      <p:cViewPr varScale="1">
        <p:scale>
          <a:sx n="149" d="100"/>
          <a:sy n="149" d="100"/>
        </p:scale>
        <p:origin x="368"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1.xml"/><Relationship Id="rId21"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customXml" Target="../customXml/item2.xml"/><Relationship Id="rId16" Type="http://schemas.openxmlformats.org/officeDocument/2006/relationships/slide" Target="slides/slide13.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oleObject" Target="https://koelwebkoeltechniek.sharepoint.com/sites/koelweb-data2/Shared%20Documents/2024/Projecten/F-Gassenbesluit%202015%20tot%20en%20met%202040.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https://koelwebkoeltechniek.sharepoint.com/sites/koelweb-data2/Shared%20Documents/2024/Projecten/F-Gassenbesluit%202015%20tot%20en%20met%202040.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https://koelwebkoeltechniek.sharepoint.com/sites/koelweb-data2/Shared%20Documents/2024/Projecten/F-Gassenbesluit%202015%20tot%20en%20met%202040.xlsx" TargetMode="External"/><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nl-NL" b="1"/>
              <a:t>F-Gassenbesluit</a:t>
            </a:r>
            <a:r>
              <a:rPr lang="nl-NL" b="1" baseline="0"/>
              <a:t> EU verordening 2015</a:t>
            </a:r>
            <a:endParaRPr lang="nl-NL" b="1"/>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nl-NL"/>
        </a:p>
      </c:txPr>
    </c:title>
    <c:autoTitleDeleted val="0"/>
    <c:plotArea>
      <c:layout/>
      <c:barChart>
        <c:barDir val="col"/>
        <c:grouping val="clustered"/>
        <c:varyColors val="0"/>
        <c:ser>
          <c:idx val="0"/>
          <c:order val="0"/>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nl-NL"/>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'[F-Gassenbesluit 2015 tot en met 2040.xlsx]Blad1'!$A$43:$P$43</c:f>
              <c:numCache>
                <c:formatCode>General</c:formatCode>
                <c:ptCount val="16"/>
                <c:pt idx="0">
                  <c:v>2015</c:v>
                </c:pt>
                <c:pt idx="1">
                  <c:v>2016</c:v>
                </c:pt>
                <c:pt idx="2">
                  <c:v>2017</c:v>
                </c:pt>
                <c:pt idx="3">
                  <c:v>2018</c:v>
                </c:pt>
                <c:pt idx="4">
                  <c:v>2019</c:v>
                </c:pt>
                <c:pt idx="5">
                  <c:v>2020</c:v>
                </c:pt>
                <c:pt idx="6">
                  <c:v>2021</c:v>
                </c:pt>
                <c:pt idx="7">
                  <c:v>2022</c:v>
                </c:pt>
                <c:pt idx="8">
                  <c:v>2023</c:v>
                </c:pt>
                <c:pt idx="9">
                  <c:v>2024</c:v>
                </c:pt>
                <c:pt idx="10">
                  <c:v>2025</c:v>
                </c:pt>
                <c:pt idx="11">
                  <c:v>2026</c:v>
                </c:pt>
                <c:pt idx="12">
                  <c:v>2027</c:v>
                </c:pt>
                <c:pt idx="13">
                  <c:v>2028</c:v>
                </c:pt>
                <c:pt idx="14">
                  <c:v>2029</c:v>
                </c:pt>
                <c:pt idx="15">
                  <c:v>2030</c:v>
                </c:pt>
              </c:numCache>
            </c:numRef>
          </c:cat>
          <c:val>
            <c:numRef>
              <c:f>'[F-Gassenbesluit 2015 tot en met 2040.xlsx]Blad1'!$A$44:$P$44</c:f>
              <c:numCache>
                <c:formatCode>0%</c:formatCode>
                <c:ptCount val="16"/>
                <c:pt idx="0">
                  <c:v>1</c:v>
                </c:pt>
                <c:pt idx="1">
                  <c:v>0.93</c:v>
                </c:pt>
                <c:pt idx="2">
                  <c:v>0.93</c:v>
                </c:pt>
                <c:pt idx="3">
                  <c:v>0.63</c:v>
                </c:pt>
                <c:pt idx="4">
                  <c:v>0.63</c:v>
                </c:pt>
                <c:pt idx="5">
                  <c:v>0.63</c:v>
                </c:pt>
                <c:pt idx="6">
                  <c:v>0.45</c:v>
                </c:pt>
                <c:pt idx="7">
                  <c:v>0.45</c:v>
                </c:pt>
                <c:pt idx="8">
                  <c:v>0.45</c:v>
                </c:pt>
                <c:pt idx="9">
                  <c:v>0.31</c:v>
                </c:pt>
                <c:pt idx="10">
                  <c:v>0.31</c:v>
                </c:pt>
                <c:pt idx="11">
                  <c:v>0.31</c:v>
                </c:pt>
                <c:pt idx="12">
                  <c:v>0.24</c:v>
                </c:pt>
                <c:pt idx="13">
                  <c:v>0.24</c:v>
                </c:pt>
                <c:pt idx="14">
                  <c:v>0.24</c:v>
                </c:pt>
                <c:pt idx="15">
                  <c:v>0.21</c:v>
                </c:pt>
              </c:numCache>
            </c:numRef>
          </c:val>
          <c:extLst>
            <c:ext xmlns:c16="http://schemas.microsoft.com/office/drawing/2014/chart" uri="{C3380CC4-5D6E-409C-BE32-E72D297353CC}">
              <c16:uniqueId val="{00000000-481F-4649-A79E-1BD5497CD988}"/>
            </c:ext>
          </c:extLst>
        </c:ser>
        <c:dLbls>
          <c:showLegendKey val="0"/>
          <c:showVal val="0"/>
          <c:showCatName val="0"/>
          <c:showSerName val="0"/>
          <c:showPercent val="0"/>
          <c:showBubbleSize val="0"/>
        </c:dLbls>
        <c:gapWidth val="219"/>
        <c:overlap val="-27"/>
        <c:axId val="987099887"/>
        <c:axId val="987098447"/>
      </c:barChart>
      <c:catAx>
        <c:axId val="987099887"/>
        <c:scaling>
          <c:orientation val="minMax"/>
        </c:scaling>
        <c:delete val="0"/>
        <c:axPos val="b"/>
        <c:title>
          <c:tx>
            <c:rich>
              <a:bodyPr rot="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r>
                  <a:rPr lang="nl-NL" sz="1400" b="1"/>
                  <a:t>Afbouw</a:t>
                </a:r>
                <a:r>
                  <a:rPr lang="nl-NL" sz="1400" b="1" baseline="0"/>
                  <a:t> in jaren van 2015 tot 2030 </a:t>
                </a:r>
                <a:endParaRPr lang="nl-NL" sz="1400" b="1"/>
              </a:p>
            </c:rich>
          </c:tx>
          <c:layout>
            <c:manualLayout>
              <c:xMode val="edge"/>
              <c:yMode val="edge"/>
              <c:x val="0.3378970272946395"/>
              <c:y val="0.91641666666666666"/>
            </c:manualLayout>
          </c:layout>
          <c:overlay val="0"/>
          <c:spPr>
            <a:noFill/>
            <a:ln>
              <a:noFill/>
            </a:ln>
            <a:effectLst/>
          </c:spPr>
          <c:txPr>
            <a:bodyPr rot="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nl-NL"/>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l-NL"/>
          </a:p>
        </c:txPr>
        <c:crossAx val="987098447"/>
        <c:crosses val="autoZero"/>
        <c:auto val="1"/>
        <c:lblAlgn val="ctr"/>
        <c:lblOffset val="100"/>
        <c:noMultiLvlLbl val="0"/>
      </c:catAx>
      <c:valAx>
        <c:axId val="987098447"/>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r>
                  <a:rPr lang="nl-NL" b="1"/>
                  <a:t>Afbouw</a:t>
                </a:r>
                <a:r>
                  <a:rPr lang="nl-NL" b="1" baseline="0"/>
                  <a:t> F-Gassen (Global Warming Potentional)</a:t>
                </a:r>
                <a:endParaRPr lang="nl-NL" b="1"/>
              </a:p>
            </c:rich>
          </c:tx>
          <c:overlay val="0"/>
          <c:spPr>
            <a:noFill/>
            <a:ln>
              <a:noFill/>
            </a:ln>
            <a:effectLst/>
          </c:spPr>
          <c:txPr>
            <a:bodyPr rot="-54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nl-NL"/>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l-NL"/>
          </a:p>
        </c:txPr>
        <c:crossAx val="987099887"/>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l-NL"/>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nl-NL" b="1" dirty="0"/>
              <a:t>Wijzigingen</a:t>
            </a:r>
            <a:r>
              <a:rPr lang="nl-NL" b="1" baseline="0" dirty="0"/>
              <a:t> </a:t>
            </a:r>
            <a:r>
              <a:rPr lang="nl-NL" b="1" dirty="0"/>
              <a:t>F-Gassenbesluit</a:t>
            </a:r>
            <a:r>
              <a:rPr lang="nl-NL" b="1" baseline="0" dirty="0"/>
              <a:t> EU</a:t>
            </a:r>
            <a:endParaRPr lang="nl-NL" b="1" dirty="0"/>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nl-NL"/>
        </a:p>
      </c:txPr>
    </c:title>
    <c:autoTitleDeleted val="0"/>
    <c:plotArea>
      <c:layout/>
      <c:barChart>
        <c:barDir val="col"/>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nl-NL"/>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'[F-Gassenbesluit 2015 tot en met 2040.xlsx]Blad1'!$A$73:$P$73</c:f>
              <c:numCache>
                <c:formatCode>General</c:formatCode>
                <c:ptCount val="16"/>
                <c:pt idx="0">
                  <c:v>2025</c:v>
                </c:pt>
                <c:pt idx="1">
                  <c:v>2026</c:v>
                </c:pt>
                <c:pt idx="2">
                  <c:v>2027</c:v>
                </c:pt>
                <c:pt idx="3">
                  <c:v>2028</c:v>
                </c:pt>
                <c:pt idx="4">
                  <c:v>2029</c:v>
                </c:pt>
                <c:pt idx="5">
                  <c:v>2030</c:v>
                </c:pt>
                <c:pt idx="6">
                  <c:v>2031</c:v>
                </c:pt>
                <c:pt idx="7">
                  <c:v>2032</c:v>
                </c:pt>
                <c:pt idx="8">
                  <c:v>2033</c:v>
                </c:pt>
                <c:pt idx="9">
                  <c:v>2034</c:v>
                </c:pt>
                <c:pt idx="10">
                  <c:v>2035</c:v>
                </c:pt>
                <c:pt idx="11">
                  <c:v>2036</c:v>
                </c:pt>
                <c:pt idx="12">
                  <c:v>2037</c:v>
                </c:pt>
                <c:pt idx="13">
                  <c:v>2038</c:v>
                </c:pt>
                <c:pt idx="14">
                  <c:v>2039</c:v>
                </c:pt>
                <c:pt idx="15">
                  <c:v>2040</c:v>
                </c:pt>
              </c:numCache>
            </c:numRef>
          </c:cat>
          <c:val>
            <c:numRef>
              <c:f>'[F-Gassenbesluit 2015 tot en met 2040.xlsx]Blad1'!$A$74:$P$74</c:f>
              <c:numCache>
                <c:formatCode>0%</c:formatCode>
                <c:ptCount val="16"/>
                <c:pt idx="0">
                  <c:v>0.31</c:v>
                </c:pt>
                <c:pt idx="1">
                  <c:v>0.31</c:v>
                </c:pt>
                <c:pt idx="2">
                  <c:v>0.24</c:v>
                </c:pt>
                <c:pt idx="3">
                  <c:v>0.24</c:v>
                </c:pt>
                <c:pt idx="4">
                  <c:v>0.24</c:v>
                </c:pt>
                <c:pt idx="5">
                  <c:v>0.21</c:v>
                </c:pt>
              </c:numCache>
            </c:numRef>
          </c:val>
          <c:extLst>
            <c:ext xmlns:c16="http://schemas.microsoft.com/office/drawing/2014/chart" uri="{C3380CC4-5D6E-409C-BE32-E72D297353CC}">
              <c16:uniqueId val="{00000000-9276-427F-B09F-8412ACAF427C}"/>
            </c:ext>
          </c:extLst>
        </c:ser>
        <c:ser>
          <c:idx val="1"/>
          <c:order val="1"/>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nl-NL"/>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'[F-Gassenbesluit 2015 tot en met 2040.xlsx]Blad1'!$A$73:$P$73</c:f>
              <c:numCache>
                <c:formatCode>General</c:formatCode>
                <c:ptCount val="16"/>
                <c:pt idx="0">
                  <c:v>2025</c:v>
                </c:pt>
                <c:pt idx="1">
                  <c:v>2026</c:v>
                </c:pt>
                <c:pt idx="2">
                  <c:v>2027</c:v>
                </c:pt>
                <c:pt idx="3">
                  <c:v>2028</c:v>
                </c:pt>
                <c:pt idx="4">
                  <c:v>2029</c:v>
                </c:pt>
                <c:pt idx="5">
                  <c:v>2030</c:v>
                </c:pt>
                <c:pt idx="6">
                  <c:v>2031</c:v>
                </c:pt>
                <c:pt idx="7">
                  <c:v>2032</c:v>
                </c:pt>
                <c:pt idx="8">
                  <c:v>2033</c:v>
                </c:pt>
                <c:pt idx="9">
                  <c:v>2034</c:v>
                </c:pt>
                <c:pt idx="10">
                  <c:v>2035</c:v>
                </c:pt>
                <c:pt idx="11">
                  <c:v>2036</c:v>
                </c:pt>
                <c:pt idx="12">
                  <c:v>2037</c:v>
                </c:pt>
                <c:pt idx="13">
                  <c:v>2038</c:v>
                </c:pt>
                <c:pt idx="14">
                  <c:v>2039</c:v>
                </c:pt>
                <c:pt idx="15">
                  <c:v>2040</c:v>
                </c:pt>
              </c:numCache>
            </c:numRef>
          </c:cat>
          <c:val>
            <c:numRef>
              <c:f>'[F-Gassenbesluit 2015 tot en met 2040.xlsx]Blad1'!$A$75:$P$75</c:f>
              <c:numCache>
                <c:formatCode>0.0%</c:formatCode>
                <c:ptCount val="16"/>
                <c:pt idx="0">
                  <c:v>0.24299999999999999</c:v>
                </c:pt>
                <c:pt idx="1">
                  <c:v>0.24299999999999999</c:v>
                </c:pt>
                <c:pt idx="2">
                  <c:v>0.123</c:v>
                </c:pt>
                <c:pt idx="3">
                  <c:v>0.123</c:v>
                </c:pt>
                <c:pt idx="4">
                  <c:v>0.123</c:v>
                </c:pt>
                <c:pt idx="5">
                  <c:v>5.1999999999999998E-2</c:v>
                </c:pt>
                <c:pt idx="6">
                  <c:v>5.1999999999999998E-2</c:v>
                </c:pt>
                <c:pt idx="7">
                  <c:v>5.1999999999999998E-2</c:v>
                </c:pt>
                <c:pt idx="8">
                  <c:v>4.8000000000000001E-2</c:v>
                </c:pt>
                <c:pt idx="9">
                  <c:v>4.8000000000000001E-2</c:v>
                </c:pt>
                <c:pt idx="10">
                  <c:v>4.8000000000000001E-2</c:v>
                </c:pt>
                <c:pt idx="11">
                  <c:v>3.7999999999999999E-2</c:v>
                </c:pt>
                <c:pt idx="12">
                  <c:v>3.7999999999999999E-2</c:v>
                </c:pt>
                <c:pt idx="13">
                  <c:v>3.7999999999999999E-2</c:v>
                </c:pt>
                <c:pt idx="14">
                  <c:v>3.5000000000000003E-2</c:v>
                </c:pt>
                <c:pt idx="15">
                  <c:v>3.5000000000000003E-2</c:v>
                </c:pt>
              </c:numCache>
            </c:numRef>
          </c:val>
          <c:extLst>
            <c:ext xmlns:c16="http://schemas.microsoft.com/office/drawing/2014/chart" uri="{C3380CC4-5D6E-409C-BE32-E72D297353CC}">
              <c16:uniqueId val="{00000001-9276-427F-B09F-8412ACAF427C}"/>
            </c:ext>
          </c:extLst>
        </c:ser>
        <c:dLbls>
          <c:dLblPos val="outEnd"/>
          <c:showLegendKey val="0"/>
          <c:showVal val="1"/>
          <c:showCatName val="0"/>
          <c:showSerName val="0"/>
          <c:showPercent val="0"/>
          <c:showBubbleSize val="0"/>
        </c:dLbls>
        <c:gapWidth val="219"/>
        <c:overlap val="-27"/>
        <c:axId val="943849215"/>
        <c:axId val="943862175"/>
      </c:barChart>
      <c:catAx>
        <c:axId val="943849215"/>
        <c:scaling>
          <c:orientation val="minMax"/>
        </c:scaling>
        <c:delete val="0"/>
        <c:axPos val="b"/>
        <c:title>
          <c:tx>
            <c:rich>
              <a:bodyPr rot="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r>
                  <a:rPr lang="nl-NL" sz="1400" b="1" baseline="0"/>
                  <a:t>Blauw besluit 2015 / Oranje besluit sinds 11 maart 2024</a:t>
                </a:r>
                <a:endParaRPr lang="nl-NL" sz="1400" b="1"/>
              </a:p>
            </c:rich>
          </c:tx>
          <c:overlay val="0"/>
          <c:spPr>
            <a:noFill/>
            <a:ln>
              <a:noFill/>
            </a:ln>
            <a:effectLst/>
          </c:spPr>
          <c:txPr>
            <a:bodyPr rot="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nl-NL"/>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l-NL"/>
          </a:p>
        </c:txPr>
        <c:crossAx val="943862175"/>
        <c:crosses val="autoZero"/>
        <c:auto val="1"/>
        <c:lblAlgn val="ctr"/>
        <c:lblOffset val="100"/>
        <c:noMultiLvlLbl val="0"/>
      </c:catAx>
      <c:valAx>
        <c:axId val="943862175"/>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r>
                  <a:rPr lang="nl-NL" b="1"/>
                  <a:t>Afbouw</a:t>
                </a:r>
                <a:r>
                  <a:rPr lang="nl-NL" b="1" baseline="0"/>
                  <a:t> F-Gassen (Global Warming Potentional/PFAS)</a:t>
                </a:r>
                <a:endParaRPr lang="nl-NL" b="1"/>
              </a:p>
            </c:rich>
          </c:tx>
          <c:overlay val="0"/>
          <c:spPr>
            <a:noFill/>
            <a:ln>
              <a:noFill/>
            </a:ln>
            <a:effectLst/>
          </c:spPr>
          <c:txPr>
            <a:bodyPr rot="-54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nl-NL"/>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l-NL"/>
          </a:p>
        </c:txPr>
        <c:crossAx val="94384921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l-NL"/>
        </a:p>
      </c:txPr>
    </c:legend>
    <c:plotVisOnly val="1"/>
    <c:dispBlanksAs val="gap"/>
    <c:showDLblsOverMax val="0"/>
  </c:chart>
  <c:spPr>
    <a:noFill/>
    <a:ln>
      <a:noFill/>
    </a:ln>
    <a:effectLst/>
  </c:spPr>
  <c:txPr>
    <a:bodyPr/>
    <a:lstStyle/>
    <a:p>
      <a:pPr>
        <a:defRPr/>
      </a:pPr>
      <a:endParaRPr lang="nl-NL"/>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nl-NL" dirty="0"/>
              <a:t>Afbouw</a:t>
            </a:r>
            <a:r>
              <a:rPr lang="nl-NL" baseline="0" dirty="0"/>
              <a:t> koudemiddelen met een hoge GWP-waarde</a:t>
            </a:r>
            <a:endParaRPr lang="nl-NL" dirty="0"/>
          </a:p>
        </c:rich>
      </c:tx>
      <c:layout>
        <c:manualLayout>
          <c:xMode val="edge"/>
          <c:yMode val="edge"/>
          <c:x val="0.27028869904992175"/>
          <c:y val="1.8303492075692866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nl-NL"/>
        </a:p>
      </c:txPr>
    </c:title>
    <c:autoTitleDeleted val="0"/>
    <c:plotArea>
      <c:layout>
        <c:manualLayout>
          <c:layoutTarget val="inner"/>
          <c:xMode val="edge"/>
          <c:yMode val="edge"/>
          <c:x val="0.11164558863204622"/>
          <c:y val="7.5749610246087659E-2"/>
          <c:w val="0.86486351706036746"/>
          <c:h val="0.76988555428184846"/>
        </c:manualLayout>
      </c:layout>
      <c:barChart>
        <c:barDir val="col"/>
        <c:grouping val="stacked"/>
        <c:varyColors val="0"/>
        <c:ser>
          <c:idx val="0"/>
          <c:order val="0"/>
          <c:spPr>
            <a:solidFill>
              <a:schemeClr val="accent1"/>
            </a:solidFill>
            <a:ln>
              <a:noFill/>
            </a:ln>
            <a:effectLst/>
          </c:spPr>
          <c:invertIfNegative val="0"/>
          <c:cat>
            <c:strRef>
              <c:f>'[F-Gassenbesluit 2015 tot en met 2040.xlsx]Blad1'!$B$4:$Q$5</c:f>
              <c:strCache>
                <c:ptCount val="16"/>
                <c:pt idx="0">
                  <c:v>R502</c:v>
                </c:pt>
                <c:pt idx="1">
                  <c:v>R12</c:v>
                </c:pt>
                <c:pt idx="2">
                  <c:v>R22</c:v>
                </c:pt>
                <c:pt idx="3">
                  <c:v>R134a</c:v>
                </c:pt>
                <c:pt idx="4">
                  <c:v>R404a</c:v>
                </c:pt>
                <c:pt idx="5">
                  <c:v>R507</c:v>
                </c:pt>
                <c:pt idx="6">
                  <c:v>R449a</c:v>
                </c:pt>
                <c:pt idx="7">
                  <c:v>R452a</c:v>
                </c:pt>
                <c:pt idx="8">
                  <c:v>R410a</c:v>
                </c:pt>
                <c:pt idx="9">
                  <c:v>R32</c:v>
                </c:pt>
                <c:pt idx="10">
                  <c:v>R470b</c:v>
                </c:pt>
                <c:pt idx="11">
                  <c:v>R455a</c:v>
                </c:pt>
                <c:pt idx="12">
                  <c:v>R290</c:v>
                </c:pt>
                <c:pt idx="13">
                  <c:v>R600</c:v>
                </c:pt>
                <c:pt idx="14">
                  <c:v>R744</c:v>
                </c:pt>
                <c:pt idx="15">
                  <c:v>R717</c:v>
                </c:pt>
              </c:strCache>
              <c:extLst/>
            </c:strRef>
          </c:cat>
          <c:val>
            <c:numRef>
              <c:f>'[F-Gassenbesluit 2015 tot en met 2040.xlsx]Blad1'!$B$6:$Q$6</c:f>
              <c:numCache>
                <c:formatCode>General</c:formatCode>
                <c:ptCount val="16"/>
                <c:pt idx="0">
                  <c:v>4657</c:v>
                </c:pt>
                <c:pt idx="1">
                  <c:v>10900</c:v>
                </c:pt>
                <c:pt idx="2">
                  <c:v>1810</c:v>
                </c:pt>
                <c:pt idx="3">
                  <c:v>1430</c:v>
                </c:pt>
                <c:pt idx="4">
                  <c:v>3922</c:v>
                </c:pt>
                <c:pt idx="5">
                  <c:v>3985</c:v>
                </c:pt>
                <c:pt idx="6">
                  <c:v>1397</c:v>
                </c:pt>
                <c:pt idx="7">
                  <c:v>2140</c:v>
                </c:pt>
                <c:pt idx="8">
                  <c:v>2088</c:v>
                </c:pt>
                <c:pt idx="9">
                  <c:v>675</c:v>
                </c:pt>
                <c:pt idx="10">
                  <c:v>753</c:v>
                </c:pt>
                <c:pt idx="11">
                  <c:v>148</c:v>
                </c:pt>
                <c:pt idx="12">
                  <c:v>3</c:v>
                </c:pt>
                <c:pt idx="13">
                  <c:v>4</c:v>
                </c:pt>
                <c:pt idx="14">
                  <c:v>1</c:v>
                </c:pt>
                <c:pt idx="15">
                  <c:v>0</c:v>
                </c:pt>
              </c:numCache>
            </c:numRef>
          </c:val>
          <c:extLst>
            <c:ext xmlns:c16="http://schemas.microsoft.com/office/drawing/2014/chart" uri="{C3380CC4-5D6E-409C-BE32-E72D297353CC}">
              <c16:uniqueId val="{00000000-B947-4F6E-955B-F00330450DD3}"/>
            </c:ext>
          </c:extLst>
        </c:ser>
        <c:ser>
          <c:idx val="1"/>
          <c:order val="1"/>
          <c:spPr>
            <a:solidFill>
              <a:schemeClr val="accent2"/>
            </a:solidFill>
            <a:ln>
              <a:noFill/>
            </a:ln>
            <a:effectLst/>
          </c:spPr>
          <c:invertIfNegative val="0"/>
          <c:cat>
            <c:strRef>
              <c:f>'[F-Gassenbesluit 2015 tot en met 2040.xlsx]Blad1'!$B$4:$Q$5</c:f>
              <c:strCache>
                <c:ptCount val="16"/>
                <c:pt idx="0">
                  <c:v>R502</c:v>
                </c:pt>
                <c:pt idx="1">
                  <c:v>R12</c:v>
                </c:pt>
                <c:pt idx="2">
                  <c:v>R22</c:v>
                </c:pt>
                <c:pt idx="3">
                  <c:v>R134a</c:v>
                </c:pt>
                <c:pt idx="4">
                  <c:v>R404a</c:v>
                </c:pt>
                <c:pt idx="5">
                  <c:v>R507</c:v>
                </c:pt>
                <c:pt idx="6">
                  <c:v>R449a</c:v>
                </c:pt>
                <c:pt idx="7">
                  <c:v>R452a</c:v>
                </c:pt>
                <c:pt idx="8">
                  <c:v>R410a</c:v>
                </c:pt>
                <c:pt idx="9">
                  <c:v>R32</c:v>
                </c:pt>
                <c:pt idx="10">
                  <c:v>R470b</c:v>
                </c:pt>
                <c:pt idx="11">
                  <c:v>R455a</c:v>
                </c:pt>
                <c:pt idx="12">
                  <c:v>R290</c:v>
                </c:pt>
                <c:pt idx="13">
                  <c:v>R600</c:v>
                </c:pt>
                <c:pt idx="14">
                  <c:v>R744</c:v>
                </c:pt>
                <c:pt idx="15">
                  <c:v>R717</c:v>
                </c:pt>
              </c:strCache>
              <c:extLst/>
            </c:strRef>
          </c:cat>
          <c:val>
            <c:numRef>
              <c:f>'[F-Gassenbesluit 2015 tot en met 2040.xlsx]Blad1'!$B$7:$Q$7</c:f>
              <c:numCache>
                <c:formatCode>General</c:formatCode>
                <c:ptCount val="16"/>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numCache>
            </c:numRef>
          </c:val>
          <c:extLst>
            <c:ext xmlns:c16="http://schemas.microsoft.com/office/drawing/2014/chart" uri="{C3380CC4-5D6E-409C-BE32-E72D297353CC}">
              <c16:uniqueId val="{00000001-B947-4F6E-955B-F00330450DD3}"/>
            </c:ext>
          </c:extLst>
        </c:ser>
        <c:ser>
          <c:idx val="2"/>
          <c:order val="2"/>
          <c:spPr>
            <a:solidFill>
              <a:schemeClr val="accent3"/>
            </a:solidFill>
            <a:ln>
              <a:noFill/>
            </a:ln>
            <a:effectLst/>
          </c:spPr>
          <c:invertIfNegative val="0"/>
          <c:cat>
            <c:strRef>
              <c:f>'[F-Gassenbesluit 2015 tot en met 2040.xlsx]Blad1'!$B$4:$Q$5</c:f>
              <c:strCache>
                <c:ptCount val="16"/>
                <c:pt idx="0">
                  <c:v>R502</c:v>
                </c:pt>
                <c:pt idx="1">
                  <c:v>R12</c:v>
                </c:pt>
                <c:pt idx="2">
                  <c:v>R22</c:v>
                </c:pt>
                <c:pt idx="3">
                  <c:v>R134a</c:v>
                </c:pt>
                <c:pt idx="4">
                  <c:v>R404a</c:v>
                </c:pt>
                <c:pt idx="5">
                  <c:v>R507</c:v>
                </c:pt>
                <c:pt idx="6">
                  <c:v>R449a</c:v>
                </c:pt>
                <c:pt idx="7">
                  <c:v>R452a</c:v>
                </c:pt>
                <c:pt idx="8">
                  <c:v>R410a</c:v>
                </c:pt>
                <c:pt idx="9">
                  <c:v>R32</c:v>
                </c:pt>
                <c:pt idx="10">
                  <c:v>R470b</c:v>
                </c:pt>
                <c:pt idx="11">
                  <c:v>R455a</c:v>
                </c:pt>
                <c:pt idx="12">
                  <c:v>R290</c:v>
                </c:pt>
                <c:pt idx="13">
                  <c:v>R600</c:v>
                </c:pt>
                <c:pt idx="14">
                  <c:v>R744</c:v>
                </c:pt>
                <c:pt idx="15">
                  <c:v>R717</c:v>
                </c:pt>
              </c:strCache>
              <c:extLst/>
            </c:strRef>
          </c:cat>
          <c:val>
            <c:numRef>
              <c:f>'[F-Gassenbesluit 2015 tot en met 2040.xlsx]Blad1'!$B$8:$Q$8</c:f>
              <c:numCache>
                <c:formatCode>General</c:formatCode>
                <c:ptCount val="16"/>
                <c:pt idx="0">
                  <c:v>0.23</c:v>
                </c:pt>
                <c:pt idx="1">
                  <c:v>1</c:v>
                </c:pt>
                <c:pt idx="2">
                  <c:v>5.5E-2</c:v>
                </c:pt>
                <c:pt idx="3">
                  <c:v>0</c:v>
                </c:pt>
                <c:pt idx="4">
                  <c:v>0</c:v>
                </c:pt>
                <c:pt idx="5">
                  <c:v>0</c:v>
                </c:pt>
                <c:pt idx="6">
                  <c:v>0</c:v>
                </c:pt>
                <c:pt idx="7">
                  <c:v>0</c:v>
                </c:pt>
                <c:pt idx="8">
                  <c:v>0</c:v>
                </c:pt>
                <c:pt idx="9">
                  <c:v>0</c:v>
                </c:pt>
                <c:pt idx="10">
                  <c:v>0</c:v>
                </c:pt>
                <c:pt idx="11">
                  <c:v>0</c:v>
                </c:pt>
                <c:pt idx="12">
                  <c:v>0</c:v>
                </c:pt>
                <c:pt idx="13">
                  <c:v>0</c:v>
                </c:pt>
                <c:pt idx="14">
                  <c:v>0</c:v>
                </c:pt>
                <c:pt idx="15">
                  <c:v>0</c:v>
                </c:pt>
              </c:numCache>
            </c:numRef>
          </c:val>
          <c:extLst>
            <c:ext xmlns:c16="http://schemas.microsoft.com/office/drawing/2014/chart" uri="{C3380CC4-5D6E-409C-BE32-E72D297353CC}">
              <c16:uniqueId val="{00000002-B947-4F6E-955B-F00330450DD3}"/>
            </c:ext>
          </c:extLst>
        </c:ser>
        <c:ser>
          <c:idx val="3"/>
          <c:order val="3"/>
          <c:spPr>
            <a:solidFill>
              <a:schemeClr val="accent4"/>
            </a:solidFill>
            <a:ln>
              <a:noFill/>
            </a:ln>
            <a:effectLst/>
          </c:spPr>
          <c:invertIfNegative val="0"/>
          <c:cat>
            <c:strRef>
              <c:f>'[F-Gassenbesluit 2015 tot en met 2040.xlsx]Blad1'!$B$4:$Q$5</c:f>
              <c:strCache>
                <c:ptCount val="16"/>
                <c:pt idx="0">
                  <c:v>R502</c:v>
                </c:pt>
                <c:pt idx="1">
                  <c:v>R12</c:v>
                </c:pt>
                <c:pt idx="2">
                  <c:v>R22</c:v>
                </c:pt>
                <c:pt idx="3">
                  <c:v>R134a</c:v>
                </c:pt>
                <c:pt idx="4">
                  <c:v>R404a</c:v>
                </c:pt>
                <c:pt idx="5">
                  <c:v>R507</c:v>
                </c:pt>
                <c:pt idx="6">
                  <c:v>R449a</c:v>
                </c:pt>
                <c:pt idx="7">
                  <c:v>R452a</c:v>
                </c:pt>
                <c:pt idx="8">
                  <c:v>R410a</c:v>
                </c:pt>
                <c:pt idx="9">
                  <c:v>R32</c:v>
                </c:pt>
                <c:pt idx="10">
                  <c:v>R470b</c:v>
                </c:pt>
                <c:pt idx="11">
                  <c:v>R455a</c:v>
                </c:pt>
                <c:pt idx="12">
                  <c:v>R290</c:v>
                </c:pt>
                <c:pt idx="13">
                  <c:v>R600</c:v>
                </c:pt>
                <c:pt idx="14">
                  <c:v>R744</c:v>
                </c:pt>
                <c:pt idx="15">
                  <c:v>R717</c:v>
                </c:pt>
              </c:strCache>
              <c:extLst/>
            </c:strRef>
          </c:cat>
          <c:val>
            <c:numRef>
              <c:f>'[F-Gassenbesluit 2015 tot en met 2040.xlsx]Blad1'!$B$9:$Q$9</c:f>
              <c:numCache>
                <c:formatCode>General</c:formatCode>
                <c:ptCount val="16"/>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numCache>
            </c:numRef>
          </c:val>
          <c:extLst>
            <c:ext xmlns:c16="http://schemas.microsoft.com/office/drawing/2014/chart" uri="{C3380CC4-5D6E-409C-BE32-E72D297353CC}">
              <c16:uniqueId val="{00000003-B947-4F6E-955B-F00330450DD3}"/>
            </c:ext>
          </c:extLst>
        </c:ser>
        <c:ser>
          <c:idx val="4"/>
          <c:order val="4"/>
          <c:spPr>
            <a:solidFill>
              <a:schemeClr val="accent5"/>
            </a:solidFill>
            <a:ln>
              <a:noFill/>
            </a:ln>
            <a:effectLst/>
          </c:spPr>
          <c:invertIfNegative val="0"/>
          <c:cat>
            <c:strRef>
              <c:f>'[F-Gassenbesluit 2015 tot en met 2040.xlsx]Blad1'!$B$4:$Q$5</c:f>
              <c:strCache>
                <c:ptCount val="16"/>
                <c:pt idx="0">
                  <c:v>R502</c:v>
                </c:pt>
                <c:pt idx="1">
                  <c:v>R12</c:v>
                </c:pt>
                <c:pt idx="2">
                  <c:v>R22</c:v>
                </c:pt>
                <c:pt idx="3">
                  <c:v>R134a</c:v>
                </c:pt>
                <c:pt idx="4">
                  <c:v>R404a</c:v>
                </c:pt>
                <c:pt idx="5">
                  <c:v>R507</c:v>
                </c:pt>
                <c:pt idx="6">
                  <c:v>R449a</c:v>
                </c:pt>
                <c:pt idx="7">
                  <c:v>R452a</c:v>
                </c:pt>
                <c:pt idx="8">
                  <c:v>R410a</c:v>
                </c:pt>
                <c:pt idx="9">
                  <c:v>R32</c:v>
                </c:pt>
                <c:pt idx="10">
                  <c:v>R470b</c:v>
                </c:pt>
                <c:pt idx="11">
                  <c:v>R455a</c:v>
                </c:pt>
                <c:pt idx="12">
                  <c:v>R290</c:v>
                </c:pt>
                <c:pt idx="13">
                  <c:v>R600</c:v>
                </c:pt>
                <c:pt idx="14">
                  <c:v>R744</c:v>
                </c:pt>
                <c:pt idx="15">
                  <c:v>R717</c:v>
                </c:pt>
              </c:strCache>
              <c:extLst/>
            </c:strRef>
          </c:cat>
          <c:val>
            <c:numRef>
              <c:f>'[F-Gassenbesluit 2015 tot en met 2040.xlsx]Blad1'!$B$10:$Q$10</c:f>
              <c:numCache>
                <c:formatCode>General</c:formatCode>
                <c:ptCount val="16"/>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numCache>
            </c:numRef>
          </c:val>
          <c:extLst>
            <c:ext xmlns:c16="http://schemas.microsoft.com/office/drawing/2014/chart" uri="{C3380CC4-5D6E-409C-BE32-E72D297353CC}">
              <c16:uniqueId val="{00000004-B947-4F6E-955B-F00330450DD3}"/>
            </c:ext>
          </c:extLst>
        </c:ser>
        <c:dLbls>
          <c:showLegendKey val="0"/>
          <c:showVal val="0"/>
          <c:showCatName val="0"/>
          <c:showSerName val="0"/>
          <c:showPercent val="0"/>
          <c:showBubbleSize val="0"/>
        </c:dLbls>
        <c:gapWidth val="150"/>
        <c:overlap val="100"/>
        <c:axId val="987113807"/>
        <c:axId val="987121967"/>
      </c:barChart>
      <c:catAx>
        <c:axId val="987113807"/>
        <c:scaling>
          <c:orientation val="minMax"/>
        </c:scaling>
        <c:delete val="0"/>
        <c:axPos val="b"/>
        <c:title>
          <c:tx>
            <c:rich>
              <a:bodyPr rot="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r>
                  <a:rPr lang="nl-NL" sz="1400" b="1"/>
                  <a:t>Koudemiddelen</a:t>
                </a:r>
                <a:r>
                  <a:rPr lang="nl-NL" sz="1400" b="1" baseline="0"/>
                  <a:t> door de tijd</a:t>
                </a:r>
                <a:endParaRPr lang="nl-NL" sz="1400" b="1"/>
              </a:p>
            </c:rich>
          </c:tx>
          <c:layout>
            <c:manualLayout>
              <c:xMode val="edge"/>
              <c:yMode val="edge"/>
              <c:x val="0.3824771384562114"/>
              <c:y val="0.90878863935656529"/>
            </c:manualLayout>
          </c:layout>
          <c:overlay val="0"/>
          <c:spPr>
            <a:noFill/>
            <a:ln>
              <a:noFill/>
            </a:ln>
            <a:effectLst/>
          </c:spPr>
          <c:txPr>
            <a:bodyPr rot="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nl-NL"/>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l-NL"/>
          </a:p>
        </c:txPr>
        <c:crossAx val="987121967"/>
        <c:crosses val="autoZero"/>
        <c:auto val="1"/>
        <c:lblAlgn val="ctr"/>
        <c:lblOffset val="100"/>
        <c:noMultiLvlLbl val="0"/>
      </c:catAx>
      <c:valAx>
        <c:axId val="987121967"/>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r>
                  <a:rPr lang="nl-NL" sz="1400" b="1"/>
                  <a:t>Global</a:t>
                </a:r>
                <a:r>
                  <a:rPr lang="nl-NL" sz="1400" b="1" baseline="0"/>
                  <a:t> Warming Potentional</a:t>
                </a:r>
                <a:endParaRPr lang="nl-NL" sz="1400" b="1"/>
              </a:p>
            </c:rich>
          </c:tx>
          <c:overlay val="0"/>
          <c:spPr>
            <a:noFill/>
            <a:ln>
              <a:noFill/>
            </a:ln>
            <a:effectLst/>
          </c:spPr>
          <c:txPr>
            <a:bodyPr rot="-54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nl-NL"/>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l-NL"/>
          </a:p>
        </c:txPr>
        <c:crossAx val="987113807"/>
        <c:crosses val="autoZero"/>
        <c:crossBetween val="between"/>
      </c:valAx>
      <c:spPr>
        <a:noFill/>
        <a:ln>
          <a:solidFill>
            <a:schemeClr val="accent1"/>
          </a:solidFill>
        </a:ln>
        <a:effectLst/>
      </c:spPr>
    </c:plotArea>
    <c:plotVisOnly val="1"/>
    <c:dispBlanksAs val="gap"/>
    <c:showDLblsOverMax val="0"/>
  </c:chart>
  <c:spPr>
    <a:noFill/>
    <a:ln>
      <a:noFill/>
    </a:ln>
    <a:effectLst/>
  </c:spPr>
  <c:txPr>
    <a:bodyPr/>
    <a:lstStyle/>
    <a:p>
      <a:pPr>
        <a:defRPr/>
      </a:pPr>
      <a:endParaRPr lang="nl-NL"/>
    </a:p>
  </c:txPr>
  <c:externalData r:id="rId3">
    <c:autoUpdate val="0"/>
  </c:externalData>
</c:chartSpace>
</file>

<file path=ppt/charts/colors1.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0875AB-80A2-4460-A8ED-FDC896F6E2B2}" type="datetimeFigureOut">
              <a:rPr lang="nl-NL" smtClean="0"/>
              <a:t>18-6-2024</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EACDAA4-B225-4B47-932C-9B324D9479C8}" type="slidenum">
              <a:rPr lang="nl-NL" smtClean="0"/>
              <a:t>‹nr.›</a:t>
            </a:fld>
            <a:endParaRPr lang="nl-NL"/>
          </a:p>
        </p:txBody>
      </p:sp>
    </p:spTree>
    <p:extLst>
      <p:ext uri="{BB962C8B-B14F-4D97-AF65-F5344CB8AC3E}">
        <p14:creationId xmlns:p14="http://schemas.microsoft.com/office/powerpoint/2010/main" val="24895965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BEACDAA4-B225-4B47-932C-9B324D9479C8}" type="slidenum">
              <a:rPr lang="nl-NL" smtClean="0"/>
              <a:t>3</a:t>
            </a:fld>
            <a:endParaRPr lang="nl-NL"/>
          </a:p>
        </p:txBody>
      </p:sp>
    </p:spTree>
    <p:extLst>
      <p:ext uri="{BB962C8B-B14F-4D97-AF65-F5344CB8AC3E}">
        <p14:creationId xmlns:p14="http://schemas.microsoft.com/office/powerpoint/2010/main" val="37373589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BEACDAA4-B225-4B47-932C-9B324D9479C8}" type="slidenum">
              <a:rPr lang="nl-NL" smtClean="0"/>
              <a:t>6</a:t>
            </a:fld>
            <a:endParaRPr lang="nl-NL"/>
          </a:p>
        </p:txBody>
      </p:sp>
    </p:spTree>
    <p:extLst>
      <p:ext uri="{BB962C8B-B14F-4D97-AF65-F5344CB8AC3E}">
        <p14:creationId xmlns:p14="http://schemas.microsoft.com/office/powerpoint/2010/main" val="18243717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BEACDAA4-B225-4B47-932C-9B324D9479C8}" type="slidenum">
              <a:rPr lang="nl-NL" smtClean="0"/>
              <a:t>12</a:t>
            </a:fld>
            <a:endParaRPr lang="nl-NL"/>
          </a:p>
        </p:txBody>
      </p:sp>
    </p:spTree>
    <p:extLst>
      <p:ext uri="{BB962C8B-B14F-4D97-AF65-F5344CB8AC3E}">
        <p14:creationId xmlns:p14="http://schemas.microsoft.com/office/powerpoint/2010/main" val="13497151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BEACDAA4-B225-4B47-932C-9B324D9479C8}" type="slidenum">
              <a:rPr lang="nl-NL" smtClean="0"/>
              <a:t>14</a:t>
            </a:fld>
            <a:endParaRPr lang="nl-NL"/>
          </a:p>
        </p:txBody>
      </p:sp>
    </p:spTree>
    <p:extLst>
      <p:ext uri="{BB962C8B-B14F-4D97-AF65-F5344CB8AC3E}">
        <p14:creationId xmlns:p14="http://schemas.microsoft.com/office/powerpoint/2010/main" val="34453466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DB7A66C-0C32-118D-F9B3-5C8CF100569C}"/>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CF262D5B-CAAF-25B7-5768-675D7BAE5C6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749D4AFB-0B22-7D2B-EEA9-009EEAD93CC7}"/>
              </a:ext>
            </a:extLst>
          </p:cNvPr>
          <p:cNvSpPr>
            <a:spLocks noGrp="1"/>
          </p:cNvSpPr>
          <p:nvPr>
            <p:ph type="dt" sz="half" idx="10"/>
          </p:nvPr>
        </p:nvSpPr>
        <p:spPr/>
        <p:txBody>
          <a:bodyPr/>
          <a:lstStyle/>
          <a:p>
            <a:fld id="{DCD22D89-674D-485B-9065-65B5112C0187}" type="datetime1">
              <a:rPr lang="nl-NL" smtClean="0"/>
              <a:t>18-6-2024</a:t>
            </a:fld>
            <a:endParaRPr lang="nl-NL"/>
          </a:p>
        </p:txBody>
      </p:sp>
      <p:sp>
        <p:nvSpPr>
          <p:cNvPr id="5" name="Tijdelijke aanduiding voor voettekst 4">
            <a:extLst>
              <a:ext uri="{FF2B5EF4-FFF2-40B4-BE49-F238E27FC236}">
                <a16:creationId xmlns:a16="http://schemas.microsoft.com/office/drawing/2014/main" id="{72DF655A-6F1F-AE7B-7FB2-F921B30CD72F}"/>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4D576820-BCCF-5914-1622-1BDB73555345}"/>
              </a:ext>
            </a:extLst>
          </p:cNvPr>
          <p:cNvSpPr>
            <a:spLocks noGrp="1"/>
          </p:cNvSpPr>
          <p:nvPr>
            <p:ph type="sldNum" sz="quarter" idx="12"/>
          </p:nvPr>
        </p:nvSpPr>
        <p:spPr/>
        <p:txBody>
          <a:bodyPr/>
          <a:lstStyle/>
          <a:p>
            <a:fld id="{B02E8BEC-8696-4D27-89F5-030C1692C96E}" type="slidenum">
              <a:rPr lang="nl-NL" smtClean="0"/>
              <a:t>‹nr.›</a:t>
            </a:fld>
            <a:endParaRPr lang="nl-NL"/>
          </a:p>
        </p:txBody>
      </p:sp>
    </p:spTree>
    <p:extLst>
      <p:ext uri="{BB962C8B-B14F-4D97-AF65-F5344CB8AC3E}">
        <p14:creationId xmlns:p14="http://schemas.microsoft.com/office/powerpoint/2010/main" val="39587072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947825C-91A7-0D29-BE8B-7C79F1F7D4FA}"/>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7103A683-6D77-A407-B68A-08440E33EEBC}"/>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6C82D351-B231-3519-ACF0-4E6AB534DDFA}"/>
              </a:ext>
            </a:extLst>
          </p:cNvPr>
          <p:cNvSpPr>
            <a:spLocks noGrp="1"/>
          </p:cNvSpPr>
          <p:nvPr>
            <p:ph type="dt" sz="half" idx="10"/>
          </p:nvPr>
        </p:nvSpPr>
        <p:spPr/>
        <p:txBody>
          <a:bodyPr/>
          <a:lstStyle/>
          <a:p>
            <a:fld id="{98D7B671-1193-4E45-B041-FD657AD88539}" type="datetime1">
              <a:rPr lang="nl-NL" smtClean="0"/>
              <a:t>18-6-2024</a:t>
            </a:fld>
            <a:endParaRPr lang="nl-NL"/>
          </a:p>
        </p:txBody>
      </p:sp>
      <p:sp>
        <p:nvSpPr>
          <p:cNvPr id="5" name="Tijdelijke aanduiding voor voettekst 4">
            <a:extLst>
              <a:ext uri="{FF2B5EF4-FFF2-40B4-BE49-F238E27FC236}">
                <a16:creationId xmlns:a16="http://schemas.microsoft.com/office/drawing/2014/main" id="{7E542DEA-B86C-A386-B2AA-A1900ADD3C60}"/>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E181F1C4-C31D-D674-B8BF-7ABA086F88C5}"/>
              </a:ext>
            </a:extLst>
          </p:cNvPr>
          <p:cNvSpPr>
            <a:spLocks noGrp="1"/>
          </p:cNvSpPr>
          <p:nvPr>
            <p:ph type="sldNum" sz="quarter" idx="12"/>
          </p:nvPr>
        </p:nvSpPr>
        <p:spPr/>
        <p:txBody>
          <a:bodyPr/>
          <a:lstStyle/>
          <a:p>
            <a:fld id="{B02E8BEC-8696-4D27-89F5-030C1692C96E}" type="slidenum">
              <a:rPr lang="nl-NL" smtClean="0"/>
              <a:t>‹nr.›</a:t>
            </a:fld>
            <a:endParaRPr lang="nl-NL"/>
          </a:p>
        </p:txBody>
      </p:sp>
    </p:spTree>
    <p:extLst>
      <p:ext uri="{BB962C8B-B14F-4D97-AF65-F5344CB8AC3E}">
        <p14:creationId xmlns:p14="http://schemas.microsoft.com/office/powerpoint/2010/main" val="20281459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E95EE621-7DDF-729D-A219-E3E7C37715C1}"/>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345FA4F6-7A54-4DB0-A321-765C095BA8E8}"/>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ED4F8A45-E384-10D3-EC93-3D1F915EDBCF}"/>
              </a:ext>
            </a:extLst>
          </p:cNvPr>
          <p:cNvSpPr>
            <a:spLocks noGrp="1"/>
          </p:cNvSpPr>
          <p:nvPr>
            <p:ph type="dt" sz="half" idx="10"/>
          </p:nvPr>
        </p:nvSpPr>
        <p:spPr/>
        <p:txBody>
          <a:bodyPr/>
          <a:lstStyle/>
          <a:p>
            <a:fld id="{0EDCCA86-C47E-47C3-B699-4C3E8A4978D8}" type="datetime1">
              <a:rPr lang="nl-NL" smtClean="0"/>
              <a:t>18-6-2024</a:t>
            </a:fld>
            <a:endParaRPr lang="nl-NL"/>
          </a:p>
        </p:txBody>
      </p:sp>
      <p:sp>
        <p:nvSpPr>
          <p:cNvPr id="5" name="Tijdelijke aanduiding voor voettekst 4">
            <a:extLst>
              <a:ext uri="{FF2B5EF4-FFF2-40B4-BE49-F238E27FC236}">
                <a16:creationId xmlns:a16="http://schemas.microsoft.com/office/drawing/2014/main" id="{393B2198-27DA-0437-DD18-BCD836C7248A}"/>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FD3975CA-1B2D-C33E-76F5-E57C9BA4B4B4}"/>
              </a:ext>
            </a:extLst>
          </p:cNvPr>
          <p:cNvSpPr>
            <a:spLocks noGrp="1"/>
          </p:cNvSpPr>
          <p:nvPr>
            <p:ph type="sldNum" sz="quarter" idx="12"/>
          </p:nvPr>
        </p:nvSpPr>
        <p:spPr/>
        <p:txBody>
          <a:bodyPr/>
          <a:lstStyle/>
          <a:p>
            <a:fld id="{B02E8BEC-8696-4D27-89F5-030C1692C96E}" type="slidenum">
              <a:rPr lang="nl-NL" smtClean="0"/>
              <a:t>‹nr.›</a:t>
            </a:fld>
            <a:endParaRPr lang="nl-NL"/>
          </a:p>
        </p:txBody>
      </p:sp>
    </p:spTree>
    <p:extLst>
      <p:ext uri="{BB962C8B-B14F-4D97-AF65-F5344CB8AC3E}">
        <p14:creationId xmlns:p14="http://schemas.microsoft.com/office/powerpoint/2010/main" val="18348622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614C2DD-D16E-4390-C5D1-1B176AA7782F}"/>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DC05B3C7-DEAB-F42A-C82F-05C42AD0468C}"/>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8773479A-D63E-3F0A-379A-A26422EC134A}"/>
              </a:ext>
            </a:extLst>
          </p:cNvPr>
          <p:cNvSpPr>
            <a:spLocks noGrp="1"/>
          </p:cNvSpPr>
          <p:nvPr>
            <p:ph type="dt" sz="half" idx="10"/>
          </p:nvPr>
        </p:nvSpPr>
        <p:spPr/>
        <p:txBody>
          <a:bodyPr/>
          <a:lstStyle/>
          <a:p>
            <a:fld id="{CA10C66B-B706-423E-83BC-F8501434BC2F}" type="datetime1">
              <a:rPr lang="nl-NL" smtClean="0"/>
              <a:t>18-6-2024</a:t>
            </a:fld>
            <a:endParaRPr lang="nl-NL"/>
          </a:p>
        </p:txBody>
      </p:sp>
      <p:sp>
        <p:nvSpPr>
          <p:cNvPr id="5" name="Tijdelijke aanduiding voor voettekst 4">
            <a:extLst>
              <a:ext uri="{FF2B5EF4-FFF2-40B4-BE49-F238E27FC236}">
                <a16:creationId xmlns:a16="http://schemas.microsoft.com/office/drawing/2014/main" id="{4184980F-BA1D-88FA-2435-DE1410E0994C}"/>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70256E8F-F0C5-1C7B-7424-245218034597}"/>
              </a:ext>
            </a:extLst>
          </p:cNvPr>
          <p:cNvSpPr>
            <a:spLocks noGrp="1"/>
          </p:cNvSpPr>
          <p:nvPr>
            <p:ph type="sldNum" sz="quarter" idx="12"/>
          </p:nvPr>
        </p:nvSpPr>
        <p:spPr/>
        <p:txBody>
          <a:bodyPr/>
          <a:lstStyle/>
          <a:p>
            <a:fld id="{B02E8BEC-8696-4D27-89F5-030C1692C96E}" type="slidenum">
              <a:rPr lang="nl-NL" smtClean="0"/>
              <a:t>‹nr.›</a:t>
            </a:fld>
            <a:endParaRPr lang="nl-NL"/>
          </a:p>
        </p:txBody>
      </p:sp>
    </p:spTree>
    <p:extLst>
      <p:ext uri="{BB962C8B-B14F-4D97-AF65-F5344CB8AC3E}">
        <p14:creationId xmlns:p14="http://schemas.microsoft.com/office/powerpoint/2010/main" val="23937796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778F338-1B77-AB22-4BD4-BA416DFF5F83}"/>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15F17C7A-9D35-B00D-65E4-3A4A3B23E17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EB2BEB61-8161-6525-5DE3-F834FB734907}"/>
              </a:ext>
            </a:extLst>
          </p:cNvPr>
          <p:cNvSpPr>
            <a:spLocks noGrp="1"/>
          </p:cNvSpPr>
          <p:nvPr>
            <p:ph type="dt" sz="half" idx="10"/>
          </p:nvPr>
        </p:nvSpPr>
        <p:spPr/>
        <p:txBody>
          <a:bodyPr/>
          <a:lstStyle/>
          <a:p>
            <a:fld id="{97D49045-BD1C-4579-8879-88C535EE2BD5}" type="datetime1">
              <a:rPr lang="nl-NL" smtClean="0"/>
              <a:t>18-6-2024</a:t>
            </a:fld>
            <a:endParaRPr lang="nl-NL"/>
          </a:p>
        </p:txBody>
      </p:sp>
      <p:sp>
        <p:nvSpPr>
          <p:cNvPr id="5" name="Tijdelijke aanduiding voor voettekst 4">
            <a:extLst>
              <a:ext uri="{FF2B5EF4-FFF2-40B4-BE49-F238E27FC236}">
                <a16:creationId xmlns:a16="http://schemas.microsoft.com/office/drawing/2014/main" id="{86C3843C-3016-2351-A027-B58F8454EA7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E8089F03-4F5C-8ECF-A4A1-0B6B24EB4ACD}"/>
              </a:ext>
            </a:extLst>
          </p:cNvPr>
          <p:cNvSpPr>
            <a:spLocks noGrp="1"/>
          </p:cNvSpPr>
          <p:nvPr>
            <p:ph type="sldNum" sz="quarter" idx="12"/>
          </p:nvPr>
        </p:nvSpPr>
        <p:spPr/>
        <p:txBody>
          <a:bodyPr/>
          <a:lstStyle/>
          <a:p>
            <a:fld id="{B02E8BEC-8696-4D27-89F5-030C1692C96E}" type="slidenum">
              <a:rPr lang="nl-NL" smtClean="0"/>
              <a:t>‹nr.›</a:t>
            </a:fld>
            <a:endParaRPr lang="nl-NL"/>
          </a:p>
        </p:txBody>
      </p:sp>
    </p:spTree>
    <p:extLst>
      <p:ext uri="{BB962C8B-B14F-4D97-AF65-F5344CB8AC3E}">
        <p14:creationId xmlns:p14="http://schemas.microsoft.com/office/powerpoint/2010/main" val="3226686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3E7665-AD44-53D5-FCE0-E1A0FD161BFC}"/>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64BE3C7A-193E-8CBF-B2E0-4043C6E9C6EA}"/>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B07555AC-C41E-AA17-DF5F-EF0D81465A4D}"/>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34437223-C2BB-ED76-816D-E8717236036E}"/>
              </a:ext>
            </a:extLst>
          </p:cNvPr>
          <p:cNvSpPr>
            <a:spLocks noGrp="1"/>
          </p:cNvSpPr>
          <p:nvPr>
            <p:ph type="dt" sz="half" idx="10"/>
          </p:nvPr>
        </p:nvSpPr>
        <p:spPr/>
        <p:txBody>
          <a:bodyPr/>
          <a:lstStyle/>
          <a:p>
            <a:fld id="{E4031617-5E29-4E2D-A032-7B93072056A5}" type="datetime1">
              <a:rPr lang="nl-NL" smtClean="0"/>
              <a:t>18-6-2024</a:t>
            </a:fld>
            <a:endParaRPr lang="nl-NL"/>
          </a:p>
        </p:txBody>
      </p:sp>
      <p:sp>
        <p:nvSpPr>
          <p:cNvPr id="6" name="Tijdelijke aanduiding voor voettekst 5">
            <a:extLst>
              <a:ext uri="{FF2B5EF4-FFF2-40B4-BE49-F238E27FC236}">
                <a16:creationId xmlns:a16="http://schemas.microsoft.com/office/drawing/2014/main" id="{2460C9F2-E2D0-1905-F716-FCA235BA30E9}"/>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F20B30A6-2B28-458E-A223-51C535C776EF}"/>
              </a:ext>
            </a:extLst>
          </p:cNvPr>
          <p:cNvSpPr>
            <a:spLocks noGrp="1"/>
          </p:cNvSpPr>
          <p:nvPr>
            <p:ph type="sldNum" sz="quarter" idx="12"/>
          </p:nvPr>
        </p:nvSpPr>
        <p:spPr/>
        <p:txBody>
          <a:bodyPr/>
          <a:lstStyle/>
          <a:p>
            <a:fld id="{B02E8BEC-8696-4D27-89F5-030C1692C96E}" type="slidenum">
              <a:rPr lang="nl-NL" smtClean="0"/>
              <a:t>‹nr.›</a:t>
            </a:fld>
            <a:endParaRPr lang="nl-NL"/>
          </a:p>
        </p:txBody>
      </p:sp>
    </p:spTree>
    <p:extLst>
      <p:ext uri="{BB962C8B-B14F-4D97-AF65-F5344CB8AC3E}">
        <p14:creationId xmlns:p14="http://schemas.microsoft.com/office/powerpoint/2010/main" val="14512358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4E27BD2-A4A3-A119-C4DC-AF08F2187050}"/>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C5ABB234-CBE4-C51C-12F0-46EB017C332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F24A6481-E7E1-E875-6A69-6D404EDB3B21}"/>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D858A444-E57D-5543-E8DE-C3BEED61009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E18AC52A-5748-961E-7E54-003B3EFF2382}"/>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60DEB78A-8240-0ABE-7178-055B178149B5}"/>
              </a:ext>
            </a:extLst>
          </p:cNvPr>
          <p:cNvSpPr>
            <a:spLocks noGrp="1"/>
          </p:cNvSpPr>
          <p:nvPr>
            <p:ph type="dt" sz="half" idx="10"/>
          </p:nvPr>
        </p:nvSpPr>
        <p:spPr/>
        <p:txBody>
          <a:bodyPr/>
          <a:lstStyle/>
          <a:p>
            <a:fld id="{429FFD66-4AEA-4618-AF43-45FA970010BB}" type="datetime1">
              <a:rPr lang="nl-NL" smtClean="0"/>
              <a:t>18-6-2024</a:t>
            </a:fld>
            <a:endParaRPr lang="nl-NL"/>
          </a:p>
        </p:txBody>
      </p:sp>
      <p:sp>
        <p:nvSpPr>
          <p:cNvPr id="8" name="Tijdelijke aanduiding voor voettekst 7">
            <a:extLst>
              <a:ext uri="{FF2B5EF4-FFF2-40B4-BE49-F238E27FC236}">
                <a16:creationId xmlns:a16="http://schemas.microsoft.com/office/drawing/2014/main" id="{91B6B7E2-C7E0-B8A9-4A31-9BA9C0783C64}"/>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57C55E87-7E20-E218-5B7A-56322EBCA6CF}"/>
              </a:ext>
            </a:extLst>
          </p:cNvPr>
          <p:cNvSpPr>
            <a:spLocks noGrp="1"/>
          </p:cNvSpPr>
          <p:nvPr>
            <p:ph type="sldNum" sz="quarter" idx="12"/>
          </p:nvPr>
        </p:nvSpPr>
        <p:spPr/>
        <p:txBody>
          <a:bodyPr/>
          <a:lstStyle/>
          <a:p>
            <a:fld id="{B02E8BEC-8696-4D27-89F5-030C1692C96E}" type="slidenum">
              <a:rPr lang="nl-NL" smtClean="0"/>
              <a:t>‹nr.›</a:t>
            </a:fld>
            <a:endParaRPr lang="nl-NL"/>
          </a:p>
        </p:txBody>
      </p:sp>
    </p:spTree>
    <p:extLst>
      <p:ext uri="{BB962C8B-B14F-4D97-AF65-F5344CB8AC3E}">
        <p14:creationId xmlns:p14="http://schemas.microsoft.com/office/powerpoint/2010/main" val="18605967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5383B2F-9740-E020-5407-1293B172CF9E}"/>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54B3EE65-D86E-A601-835C-4B40C2011F01}"/>
              </a:ext>
            </a:extLst>
          </p:cNvPr>
          <p:cNvSpPr>
            <a:spLocks noGrp="1"/>
          </p:cNvSpPr>
          <p:nvPr>
            <p:ph type="dt" sz="half" idx="10"/>
          </p:nvPr>
        </p:nvSpPr>
        <p:spPr/>
        <p:txBody>
          <a:bodyPr/>
          <a:lstStyle/>
          <a:p>
            <a:fld id="{954DEF32-2D0F-4E19-BFD2-CAEDAC9D203B}" type="datetime1">
              <a:rPr lang="nl-NL" smtClean="0"/>
              <a:t>18-6-2024</a:t>
            </a:fld>
            <a:endParaRPr lang="nl-NL"/>
          </a:p>
        </p:txBody>
      </p:sp>
      <p:sp>
        <p:nvSpPr>
          <p:cNvPr id="4" name="Tijdelijke aanduiding voor voettekst 3">
            <a:extLst>
              <a:ext uri="{FF2B5EF4-FFF2-40B4-BE49-F238E27FC236}">
                <a16:creationId xmlns:a16="http://schemas.microsoft.com/office/drawing/2014/main" id="{879DA90A-53F7-DBC9-5B39-51F963E17A98}"/>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B80DCFB7-9506-B751-00B2-035D8B68DE01}"/>
              </a:ext>
            </a:extLst>
          </p:cNvPr>
          <p:cNvSpPr>
            <a:spLocks noGrp="1"/>
          </p:cNvSpPr>
          <p:nvPr>
            <p:ph type="sldNum" sz="quarter" idx="12"/>
          </p:nvPr>
        </p:nvSpPr>
        <p:spPr/>
        <p:txBody>
          <a:bodyPr/>
          <a:lstStyle/>
          <a:p>
            <a:fld id="{B02E8BEC-8696-4D27-89F5-030C1692C96E}" type="slidenum">
              <a:rPr lang="nl-NL" smtClean="0"/>
              <a:t>‹nr.›</a:t>
            </a:fld>
            <a:endParaRPr lang="nl-NL"/>
          </a:p>
        </p:txBody>
      </p:sp>
    </p:spTree>
    <p:extLst>
      <p:ext uri="{BB962C8B-B14F-4D97-AF65-F5344CB8AC3E}">
        <p14:creationId xmlns:p14="http://schemas.microsoft.com/office/powerpoint/2010/main" val="11847470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38FADAD3-FC69-1918-30B8-DED1F9D35C60}"/>
              </a:ext>
            </a:extLst>
          </p:cNvPr>
          <p:cNvSpPr>
            <a:spLocks noGrp="1"/>
          </p:cNvSpPr>
          <p:nvPr>
            <p:ph type="dt" sz="half" idx="10"/>
          </p:nvPr>
        </p:nvSpPr>
        <p:spPr/>
        <p:txBody>
          <a:bodyPr/>
          <a:lstStyle/>
          <a:p>
            <a:fld id="{DA8619A4-FA5D-44CF-850D-DD627882DD25}" type="datetime1">
              <a:rPr lang="nl-NL" smtClean="0"/>
              <a:t>18-6-2024</a:t>
            </a:fld>
            <a:endParaRPr lang="nl-NL"/>
          </a:p>
        </p:txBody>
      </p:sp>
      <p:sp>
        <p:nvSpPr>
          <p:cNvPr id="3" name="Tijdelijke aanduiding voor voettekst 2">
            <a:extLst>
              <a:ext uri="{FF2B5EF4-FFF2-40B4-BE49-F238E27FC236}">
                <a16:creationId xmlns:a16="http://schemas.microsoft.com/office/drawing/2014/main" id="{52E5A694-998B-B527-EFBD-B5E9B028DFC6}"/>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F8BB58FB-9978-5865-B8EC-CFE0AE9FEB62}"/>
              </a:ext>
            </a:extLst>
          </p:cNvPr>
          <p:cNvSpPr>
            <a:spLocks noGrp="1"/>
          </p:cNvSpPr>
          <p:nvPr>
            <p:ph type="sldNum" sz="quarter" idx="12"/>
          </p:nvPr>
        </p:nvSpPr>
        <p:spPr/>
        <p:txBody>
          <a:bodyPr/>
          <a:lstStyle/>
          <a:p>
            <a:fld id="{B02E8BEC-8696-4D27-89F5-030C1692C96E}" type="slidenum">
              <a:rPr lang="nl-NL" smtClean="0"/>
              <a:t>‹nr.›</a:t>
            </a:fld>
            <a:endParaRPr lang="nl-NL"/>
          </a:p>
        </p:txBody>
      </p:sp>
    </p:spTree>
    <p:extLst>
      <p:ext uri="{BB962C8B-B14F-4D97-AF65-F5344CB8AC3E}">
        <p14:creationId xmlns:p14="http://schemas.microsoft.com/office/powerpoint/2010/main" val="11560487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9867AD3-C987-789F-98B3-7D11E508C37A}"/>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5954A9B1-628A-F593-2ABA-F27FC954A6B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37C24FD7-BE09-6306-0DF3-648EF0CDFEE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741E48E4-D054-F690-017B-ACFB5FCF1CB4}"/>
              </a:ext>
            </a:extLst>
          </p:cNvPr>
          <p:cNvSpPr>
            <a:spLocks noGrp="1"/>
          </p:cNvSpPr>
          <p:nvPr>
            <p:ph type="dt" sz="half" idx="10"/>
          </p:nvPr>
        </p:nvSpPr>
        <p:spPr/>
        <p:txBody>
          <a:bodyPr/>
          <a:lstStyle/>
          <a:p>
            <a:fld id="{1746F114-82B7-47C5-9425-0950178BA6BB}" type="datetime1">
              <a:rPr lang="nl-NL" smtClean="0"/>
              <a:t>18-6-2024</a:t>
            </a:fld>
            <a:endParaRPr lang="nl-NL"/>
          </a:p>
        </p:txBody>
      </p:sp>
      <p:sp>
        <p:nvSpPr>
          <p:cNvPr id="6" name="Tijdelijke aanduiding voor voettekst 5">
            <a:extLst>
              <a:ext uri="{FF2B5EF4-FFF2-40B4-BE49-F238E27FC236}">
                <a16:creationId xmlns:a16="http://schemas.microsoft.com/office/drawing/2014/main" id="{5602B566-0442-FAAE-483C-5E4643F1392A}"/>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9D2322AE-CE19-164C-E94C-7C7CE989BF02}"/>
              </a:ext>
            </a:extLst>
          </p:cNvPr>
          <p:cNvSpPr>
            <a:spLocks noGrp="1"/>
          </p:cNvSpPr>
          <p:nvPr>
            <p:ph type="sldNum" sz="quarter" idx="12"/>
          </p:nvPr>
        </p:nvSpPr>
        <p:spPr/>
        <p:txBody>
          <a:bodyPr/>
          <a:lstStyle/>
          <a:p>
            <a:fld id="{B02E8BEC-8696-4D27-89F5-030C1692C96E}" type="slidenum">
              <a:rPr lang="nl-NL" smtClean="0"/>
              <a:t>‹nr.›</a:t>
            </a:fld>
            <a:endParaRPr lang="nl-NL"/>
          </a:p>
        </p:txBody>
      </p:sp>
    </p:spTree>
    <p:extLst>
      <p:ext uri="{BB962C8B-B14F-4D97-AF65-F5344CB8AC3E}">
        <p14:creationId xmlns:p14="http://schemas.microsoft.com/office/powerpoint/2010/main" val="14416301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FE2ADB0-5DF4-7120-4524-2479C2C6BD98}"/>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6B9B1A3E-36AC-ECDE-8D3A-6310D187AEE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B29CE14D-B1F8-2EFE-A60B-99C3B58EFD6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151DA4C6-F4C7-3DFB-B4C5-1334455F5E43}"/>
              </a:ext>
            </a:extLst>
          </p:cNvPr>
          <p:cNvSpPr>
            <a:spLocks noGrp="1"/>
          </p:cNvSpPr>
          <p:nvPr>
            <p:ph type="dt" sz="half" idx="10"/>
          </p:nvPr>
        </p:nvSpPr>
        <p:spPr/>
        <p:txBody>
          <a:bodyPr/>
          <a:lstStyle/>
          <a:p>
            <a:fld id="{342260CB-AF18-436A-B45B-0D8FE65BC7B3}" type="datetime1">
              <a:rPr lang="nl-NL" smtClean="0"/>
              <a:t>18-6-2024</a:t>
            </a:fld>
            <a:endParaRPr lang="nl-NL"/>
          </a:p>
        </p:txBody>
      </p:sp>
      <p:sp>
        <p:nvSpPr>
          <p:cNvPr id="6" name="Tijdelijke aanduiding voor voettekst 5">
            <a:extLst>
              <a:ext uri="{FF2B5EF4-FFF2-40B4-BE49-F238E27FC236}">
                <a16:creationId xmlns:a16="http://schemas.microsoft.com/office/drawing/2014/main" id="{2E1430FA-1466-0D60-47C9-B22B8E4C7897}"/>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0E102A3B-C77F-82C5-16F2-2BC9F12D3C7A}"/>
              </a:ext>
            </a:extLst>
          </p:cNvPr>
          <p:cNvSpPr>
            <a:spLocks noGrp="1"/>
          </p:cNvSpPr>
          <p:nvPr>
            <p:ph type="sldNum" sz="quarter" idx="12"/>
          </p:nvPr>
        </p:nvSpPr>
        <p:spPr/>
        <p:txBody>
          <a:bodyPr/>
          <a:lstStyle/>
          <a:p>
            <a:fld id="{B02E8BEC-8696-4D27-89F5-030C1692C96E}" type="slidenum">
              <a:rPr lang="nl-NL" smtClean="0"/>
              <a:t>‹nr.›</a:t>
            </a:fld>
            <a:endParaRPr lang="nl-NL"/>
          </a:p>
        </p:txBody>
      </p:sp>
    </p:spTree>
    <p:extLst>
      <p:ext uri="{BB962C8B-B14F-4D97-AF65-F5344CB8AC3E}">
        <p14:creationId xmlns:p14="http://schemas.microsoft.com/office/powerpoint/2010/main" val="42129330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F38A44F9-D59B-C0F4-C517-000224B1C33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9D21F5FA-2A03-A5D4-85E9-F28E2A2144C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196C71A7-E5B8-D22B-8D07-2F1F22B2A8B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410284F-CB22-42B4-8C99-D2BB517D3707}" type="datetime1">
              <a:rPr lang="nl-NL" smtClean="0"/>
              <a:t>18-6-2024</a:t>
            </a:fld>
            <a:endParaRPr lang="nl-NL"/>
          </a:p>
        </p:txBody>
      </p:sp>
      <p:sp>
        <p:nvSpPr>
          <p:cNvPr id="5" name="Tijdelijke aanduiding voor voettekst 4">
            <a:extLst>
              <a:ext uri="{FF2B5EF4-FFF2-40B4-BE49-F238E27FC236}">
                <a16:creationId xmlns:a16="http://schemas.microsoft.com/office/drawing/2014/main" id="{0EA3E730-16DC-7E9A-18C1-0F81E7C27FE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DCA9B476-A640-1C6C-6CE8-A11A66ED3D7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2E8BEC-8696-4D27-89F5-030C1692C96E}" type="slidenum">
              <a:rPr lang="nl-NL" smtClean="0"/>
              <a:t>‹nr.›</a:t>
            </a:fld>
            <a:endParaRPr lang="nl-NL"/>
          </a:p>
        </p:txBody>
      </p:sp>
    </p:spTree>
    <p:extLst>
      <p:ext uri="{BB962C8B-B14F-4D97-AF65-F5344CB8AC3E}">
        <p14:creationId xmlns:p14="http://schemas.microsoft.com/office/powerpoint/2010/main" val="35713917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www.infomil.nl/onderwerpen/integrale/activiteitenbesluit/activiteiten/installaties/koelinstallatie/" TargetMode="External"/><Relationship Id="rId1" Type="http://schemas.openxmlformats.org/officeDocument/2006/relationships/slideLayout" Target="../slideLayouts/slideLayout7.xml"/><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chart" Target="../charts/chart3.xml"/></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5.png"/><Relationship Id="rId5" Type="http://schemas.microsoft.com/office/2017/06/relationships/model3d" Target="../media/model3d1.glb"/><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chart" Target="../charts/chart1.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chart" Target="../charts/chart2.xml"/><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www.infomil.nl/onderwerpen/lucht-water/lucht/ozon-en-f-gassen/overzicht-wet/" TargetMode="External"/><Relationship Id="rId1" Type="http://schemas.openxmlformats.org/officeDocument/2006/relationships/slideLayout" Target="../slideLayouts/slideLayout7.xml"/><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ijdelijke aanduiding voor inhoud 4">
            <a:extLst>
              <a:ext uri="{FF2B5EF4-FFF2-40B4-BE49-F238E27FC236}">
                <a16:creationId xmlns:a16="http://schemas.microsoft.com/office/drawing/2014/main" id="{93DC6C10-FA70-1808-9AEF-C515C49073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84822" y="1816198"/>
            <a:ext cx="4622355" cy="4351338"/>
          </a:xfrm>
          <a:prstGeom prst="rect">
            <a:avLst/>
          </a:prstGeom>
        </p:spPr>
      </p:pic>
      <p:sp>
        <p:nvSpPr>
          <p:cNvPr id="3" name="Titel 1">
            <a:extLst>
              <a:ext uri="{FF2B5EF4-FFF2-40B4-BE49-F238E27FC236}">
                <a16:creationId xmlns:a16="http://schemas.microsoft.com/office/drawing/2014/main" id="{DD9BC67A-3971-0822-AFF9-691E4D0E39B4}"/>
              </a:ext>
            </a:extLst>
          </p:cNvPr>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l-NL" dirty="0"/>
              <a:t>Welkom allemaal en alvast bedankt voor </a:t>
            </a:r>
          </a:p>
          <a:p>
            <a:pPr algn="ctr"/>
            <a:r>
              <a:rPr lang="nl-NL" dirty="0"/>
              <a:t>jullie interesse voor deze bijeenkomst!</a:t>
            </a:r>
          </a:p>
        </p:txBody>
      </p:sp>
    </p:spTree>
    <p:extLst>
      <p:ext uri="{BB962C8B-B14F-4D97-AF65-F5344CB8AC3E}">
        <p14:creationId xmlns:p14="http://schemas.microsoft.com/office/powerpoint/2010/main" val="3823260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833AEE8E-B323-5AFD-E00A-1C7AAF639ED7}"/>
              </a:ext>
            </a:extLst>
          </p:cNvPr>
          <p:cNvSpPr txBox="1"/>
          <p:nvPr/>
        </p:nvSpPr>
        <p:spPr>
          <a:xfrm>
            <a:off x="891438" y="546842"/>
            <a:ext cx="6096698" cy="4247317"/>
          </a:xfrm>
          <a:prstGeom prst="rect">
            <a:avLst/>
          </a:prstGeom>
          <a:noFill/>
        </p:spPr>
        <p:txBody>
          <a:bodyPr wrap="square">
            <a:spAutoFit/>
          </a:bodyPr>
          <a:lstStyle/>
          <a:p>
            <a:pPr algn="l"/>
            <a:r>
              <a:rPr lang="nl-NL" b="1" i="0" dirty="0">
                <a:solidFill>
                  <a:srgbClr val="154273"/>
                </a:solidFill>
                <a:effectLst/>
                <a:highlight>
                  <a:srgbClr val="FFFFFF"/>
                </a:highlight>
                <a:latin typeface="RO Sans"/>
              </a:rPr>
              <a:t>Natuurlijke koudemiddelen</a:t>
            </a:r>
          </a:p>
          <a:p>
            <a:pPr algn="l"/>
            <a:r>
              <a:rPr lang="nl-NL" b="0" i="0" dirty="0">
                <a:solidFill>
                  <a:srgbClr val="222222"/>
                </a:solidFill>
                <a:effectLst/>
                <a:highlight>
                  <a:srgbClr val="FFFFFF"/>
                </a:highlight>
                <a:latin typeface="RO Sans"/>
              </a:rPr>
              <a:t>Natuurlijke koudemiddelen komen ook van nature voor in het milieu, zoals:</a:t>
            </a:r>
          </a:p>
          <a:p>
            <a:pPr algn="l">
              <a:buFont typeface="Arial" panose="020B0604020202020204" pitchFamily="34" charset="0"/>
              <a:buChar char="•"/>
            </a:pPr>
            <a:r>
              <a:rPr lang="nl-NL" b="0" i="0" dirty="0">
                <a:solidFill>
                  <a:srgbClr val="222222"/>
                </a:solidFill>
                <a:effectLst/>
                <a:highlight>
                  <a:srgbClr val="FFFFFF"/>
                </a:highlight>
                <a:latin typeface="RO Sans"/>
              </a:rPr>
              <a:t>Water</a:t>
            </a:r>
            <a:endParaRPr lang="nl-NL" b="0" i="0" dirty="0">
              <a:solidFill>
                <a:srgbClr val="0B5F8B"/>
              </a:solidFill>
              <a:effectLst/>
              <a:highlight>
                <a:srgbClr val="FFFFFF"/>
              </a:highlight>
              <a:latin typeface="RO Sans"/>
            </a:endParaRPr>
          </a:p>
          <a:p>
            <a:pPr algn="l">
              <a:buFont typeface="Arial" panose="020B0604020202020204" pitchFamily="34" charset="0"/>
              <a:buChar char="•"/>
            </a:pPr>
            <a:r>
              <a:rPr lang="nl-NL" b="0" i="0" dirty="0">
                <a:solidFill>
                  <a:srgbClr val="222222"/>
                </a:solidFill>
                <a:effectLst/>
                <a:highlight>
                  <a:srgbClr val="FFFFFF"/>
                </a:highlight>
                <a:latin typeface="RO Sans"/>
              </a:rPr>
              <a:t>CO</a:t>
            </a:r>
            <a:r>
              <a:rPr lang="nl-NL" b="0" i="0" baseline="-25000" dirty="0">
                <a:solidFill>
                  <a:srgbClr val="222222"/>
                </a:solidFill>
                <a:effectLst/>
                <a:highlight>
                  <a:srgbClr val="FFFFFF"/>
                </a:highlight>
                <a:latin typeface="RO Sans"/>
              </a:rPr>
              <a:t>2</a:t>
            </a:r>
            <a:r>
              <a:rPr lang="nl-NL" b="0" i="0" dirty="0">
                <a:solidFill>
                  <a:srgbClr val="222222"/>
                </a:solidFill>
                <a:effectLst/>
                <a:highlight>
                  <a:srgbClr val="FFFFFF"/>
                </a:highlight>
                <a:latin typeface="RO Sans"/>
              </a:rPr>
              <a:t> (R744)</a:t>
            </a:r>
            <a:endParaRPr lang="nl-NL" b="0" i="0" dirty="0">
              <a:solidFill>
                <a:srgbClr val="0B5F8B"/>
              </a:solidFill>
              <a:effectLst/>
              <a:highlight>
                <a:srgbClr val="FFFFFF"/>
              </a:highlight>
              <a:latin typeface="RO Sans"/>
            </a:endParaRPr>
          </a:p>
          <a:p>
            <a:pPr algn="l">
              <a:buFont typeface="Arial" panose="020B0604020202020204" pitchFamily="34" charset="0"/>
              <a:buChar char="•"/>
            </a:pPr>
            <a:r>
              <a:rPr lang="nl-NL" b="0" i="0" dirty="0">
                <a:solidFill>
                  <a:srgbClr val="222222"/>
                </a:solidFill>
                <a:effectLst/>
                <a:highlight>
                  <a:srgbClr val="FFFFFF"/>
                </a:highlight>
                <a:latin typeface="RO Sans"/>
              </a:rPr>
              <a:t>NH3 (R717)</a:t>
            </a:r>
            <a:endParaRPr lang="nl-NL" b="0" i="0" dirty="0">
              <a:solidFill>
                <a:srgbClr val="0B5F8B"/>
              </a:solidFill>
              <a:effectLst/>
              <a:highlight>
                <a:srgbClr val="FFFFFF"/>
              </a:highlight>
              <a:latin typeface="RO Sans"/>
            </a:endParaRPr>
          </a:p>
          <a:p>
            <a:pPr algn="l">
              <a:buFont typeface="Arial" panose="020B0604020202020204" pitchFamily="34" charset="0"/>
              <a:buChar char="•"/>
            </a:pPr>
            <a:r>
              <a:rPr lang="nl-NL" b="0" i="0" dirty="0">
                <a:solidFill>
                  <a:srgbClr val="222222"/>
                </a:solidFill>
                <a:effectLst/>
                <a:highlight>
                  <a:srgbClr val="FFFFFF"/>
                </a:highlight>
                <a:latin typeface="RO Sans"/>
              </a:rPr>
              <a:t>Koolwaterstoffen, zoals ethaan (R170), propaan (R290), propeen (R1270), butaan (R600), </a:t>
            </a:r>
            <a:r>
              <a:rPr lang="nl-NL" b="0" i="0" dirty="0" err="1">
                <a:solidFill>
                  <a:srgbClr val="222222"/>
                </a:solidFill>
                <a:effectLst/>
                <a:highlight>
                  <a:srgbClr val="FFFFFF"/>
                </a:highlight>
                <a:latin typeface="RO Sans"/>
              </a:rPr>
              <a:t>isobutaan</a:t>
            </a:r>
            <a:r>
              <a:rPr lang="nl-NL" b="0" i="0" dirty="0">
                <a:solidFill>
                  <a:srgbClr val="222222"/>
                </a:solidFill>
                <a:effectLst/>
                <a:highlight>
                  <a:srgbClr val="FFFFFF"/>
                </a:highlight>
                <a:latin typeface="RO Sans"/>
              </a:rPr>
              <a:t> (R600a)</a:t>
            </a:r>
            <a:endParaRPr lang="nl-NL" b="0" i="0" dirty="0">
              <a:solidFill>
                <a:srgbClr val="0B5F8B"/>
              </a:solidFill>
              <a:effectLst/>
              <a:highlight>
                <a:srgbClr val="FFFFFF"/>
              </a:highlight>
              <a:latin typeface="RO Sans"/>
            </a:endParaRPr>
          </a:p>
          <a:p>
            <a:pPr algn="l"/>
            <a:r>
              <a:rPr lang="nl-NL" b="0" i="0" dirty="0">
                <a:solidFill>
                  <a:srgbClr val="222222"/>
                </a:solidFill>
                <a:effectLst/>
                <a:highlight>
                  <a:srgbClr val="FFFFFF"/>
                </a:highlight>
                <a:latin typeface="RO Sans"/>
              </a:rPr>
              <a:t>Regelgeving over </a:t>
            </a:r>
            <a:r>
              <a:rPr lang="nl-NL" b="0" i="0" u="sng" dirty="0">
                <a:solidFill>
                  <a:srgbClr val="01689B"/>
                </a:solidFill>
                <a:effectLst/>
                <a:highlight>
                  <a:srgbClr val="FFFFFF"/>
                </a:highlight>
                <a:latin typeface="RO Sans"/>
                <a:hlinkClick r:id="rId2"/>
              </a:rPr>
              <a:t>natuurlijke koudemiddelen in koelinstallaties</a:t>
            </a:r>
            <a:r>
              <a:rPr lang="nl-NL" b="0" i="0" dirty="0">
                <a:solidFill>
                  <a:srgbClr val="222222"/>
                </a:solidFill>
                <a:effectLst/>
                <a:highlight>
                  <a:srgbClr val="FFFFFF"/>
                </a:highlight>
                <a:latin typeface="RO Sans"/>
              </a:rPr>
              <a:t> staat in het Activiteitenbesluit. Dit zijn voorschriften gericht op veiligheid. Vanaf 1500 kg ammoniak en 100 kg propaan en/of butaan wordt een koelinstallatie vergunning-plichtig; de voorschriften staan dan in de vergunning. Voor koelinstallaties met koolstofdioxide als koudemiddel geldt nooit een </a:t>
            </a:r>
            <a:r>
              <a:rPr lang="nl-NL" u="sng" dirty="0">
                <a:solidFill>
                  <a:srgbClr val="01689B"/>
                </a:solidFill>
                <a:highlight>
                  <a:srgbClr val="FFFFFF"/>
                </a:highlight>
                <a:latin typeface="RO Sans"/>
              </a:rPr>
              <a:t>vergunningplicht</a:t>
            </a:r>
            <a:r>
              <a:rPr lang="nl-NL" b="0" i="0" dirty="0">
                <a:solidFill>
                  <a:srgbClr val="222222"/>
                </a:solidFill>
                <a:effectLst/>
                <a:highlight>
                  <a:srgbClr val="FFFFFF"/>
                </a:highlight>
                <a:latin typeface="RO Sans"/>
              </a:rPr>
              <a:t>.</a:t>
            </a:r>
          </a:p>
        </p:txBody>
      </p:sp>
      <p:pic>
        <p:nvPicPr>
          <p:cNvPr id="4" name="Afbeelding 3">
            <a:extLst>
              <a:ext uri="{FF2B5EF4-FFF2-40B4-BE49-F238E27FC236}">
                <a16:creationId xmlns:a16="http://schemas.microsoft.com/office/drawing/2014/main" id="{B282C3DB-D4D6-79B6-29E5-678C12D53860}"/>
              </a:ext>
            </a:extLst>
          </p:cNvPr>
          <p:cNvPicPr>
            <a:picLocks noChangeAspect="1"/>
          </p:cNvPicPr>
          <p:nvPr/>
        </p:nvPicPr>
        <p:blipFill rotWithShape="1">
          <a:blip r:embed="rId3">
            <a:alphaModFix amt="15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b="15679"/>
          <a:stretch/>
        </p:blipFill>
        <p:spPr>
          <a:xfrm>
            <a:off x="1834885" y="0"/>
            <a:ext cx="8789124" cy="6858000"/>
          </a:xfrm>
          <a:prstGeom prst="rect">
            <a:avLst/>
          </a:prstGeom>
          <a:effectLst/>
        </p:spPr>
      </p:pic>
    </p:spTree>
    <p:extLst>
      <p:ext uri="{BB962C8B-B14F-4D97-AF65-F5344CB8AC3E}">
        <p14:creationId xmlns:p14="http://schemas.microsoft.com/office/powerpoint/2010/main" val="1327239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descr="Witte moleculen">
            <a:extLst>
              <a:ext uri="{FF2B5EF4-FFF2-40B4-BE49-F238E27FC236}">
                <a16:creationId xmlns:a16="http://schemas.microsoft.com/office/drawing/2014/main" id="{70E8C631-A347-F9AC-0BE7-157BA752A4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effectLst>
            <a:softEdge rad="1270000"/>
          </a:effectLst>
        </p:spPr>
      </p:pic>
      <p:graphicFrame>
        <p:nvGraphicFramePr>
          <p:cNvPr id="2" name="Tabel 1">
            <a:extLst>
              <a:ext uri="{FF2B5EF4-FFF2-40B4-BE49-F238E27FC236}">
                <a16:creationId xmlns:a16="http://schemas.microsoft.com/office/drawing/2014/main" id="{A35E37C1-8957-84A4-F247-BD740B94FB52}"/>
              </a:ext>
            </a:extLst>
          </p:cNvPr>
          <p:cNvGraphicFramePr>
            <a:graphicFrameLocks noGrp="1"/>
          </p:cNvGraphicFramePr>
          <p:nvPr>
            <p:extLst>
              <p:ext uri="{D42A27DB-BD31-4B8C-83A1-F6EECF244321}">
                <p14:modId xmlns:p14="http://schemas.microsoft.com/office/powerpoint/2010/main" val="848441180"/>
              </p:ext>
            </p:extLst>
          </p:nvPr>
        </p:nvGraphicFramePr>
        <p:xfrm>
          <a:off x="898869" y="545767"/>
          <a:ext cx="10424964" cy="1350840"/>
        </p:xfrm>
        <a:graphic>
          <a:graphicData uri="http://schemas.openxmlformats.org/drawingml/2006/table">
            <a:tbl>
              <a:tblPr/>
              <a:tblGrid>
                <a:gridCol w="1558548">
                  <a:extLst>
                    <a:ext uri="{9D8B030D-6E8A-4147-A177-3AD203B41FA5}">
                      <a16:colId xmlns:a16="http://schemas.microsoft.com/office/drawing/2014/main" val="2339037660"/>
                    </a:ext>
                  </a:extLst>
                </a:gridCol>
                <a:gridCol w="554151">
                  <a:extLst>
                    <a:ext uri="{9D8B030D-6E8A-4147-A177-3AD203B41FA5}">
                      <a16:colId xmlns:a16="http://schemas.microsoft.com/office/drawing/2014/main" val="2474137229"/>
                    </a:ext>
                  </a:extLst>
                </a:gridCol>
                <a:gridCol w="554151">
                  <a:extLst>
                    <a:ext uri="{9D8B030D-6E8A-4147-A177-3AD203B41FA5}">
                      <a16:colId xmlns:a16="http://schemas.microsoft.com/office/drawing/2014/main" val="1927646444"/>
                    </a:ext>
                  </a:extLst>
                </a:gridCol>
                <a:gridCol w="554151">
                  <a:extLst>
                    <a:ext uri="{9D8B030D-6E8A-4147-A177-3AD203B41FA5}">
                      <a16:colId xmlns:a16="http://schemas.microsoft.com/office/drawing/2014/main" val="669844721"/>
                    </a:ext>
                  </a:extLst>
                </a:gridCol>
                <a:gridCol w="554151">
                  <a:extLst>
                    <a:ext uri="{9D8B030D-6E8A-4147-A177-3AD203B41FA5}">
                      <a16:colId xmlns:a16="http://schemas.microsoft.com/office/drawing/2014/main" val="1297813005"/>
                    </a:ext>
                  </a:extLst>
                </a:gridCol>
                <a:gridCol w="554151">
                  <a:extLst>
                    <a:ext uri="{9D8B030D-6E8A-4147-A177-3AD203B41FA5}">
                      <a16:colId xmlns:a16="http://schemas.microsoft.com/office/drawing/2014/main" val="1831101708"/>
                    </a:ext>
                  </a:extLst>
                </a:gridCol>
                <a:gridCol w="554151">
                  <a:extLst>
                    <a:ext uri="{9D8B030D-6E8A-4147-A177-3AD203B41FA5}">
                      <a16:colId xmlns:a16="http://schemas.microsoft.com/office/drawing/2014/main" val="162095933"/>
                    </a:ext>
                  </a:extLst>
                </a:gridCol>
                <a:gridCol w="554151">
                  <a:extLst>
                    <a:ext uri="{9D8B030D-6E8A-4147-A177-3AD203B41FA5}">
                      <a16:colId xmlns:a16="http://schemas.microsoft.com/office/drawing/2014/main" val="4199994705"/>
                    </a:ext>
                  </a:extLst>
                </a:gridCol>
                <a:gridCol w="554151">
                  <a:extLst>
                    <a:ext uri="{9D8B030D-6E8A-4147-A177-3AD203B41FA5}">
                      <a16:colId xmlns:a16="http://schemas.microsoft.com/office/drawing/2014/main" val="2773810452"/>
                    </a:ext>
                  </a:extLst>
                </a:gridCol>
                <a:gridCol w="554151">
                  <a:extLst>
                    <a:ext uri="{9D8B030D-6E8A-4147-A177-3AD203B41FA5}">
                      <a16:colId xmlns:a16="http://schemas.microsoft.com/office/drawing/2014/main" val="279319392"/>
                    </a:ext>
                  </a:extLst>
                </a:gridCol>
                <a:gridCol w="554151">
                  <a:extLst>
                    <a:ext uri="{9D8B030D-6E8A-4147-A177-3AD203B41FA5}">
                      <a16:colId xmlns:a16="http://schemas.microsoft.com/office/drawing/2014/main" val="1033834892"/>
                    </a:ext>
                  </a:extLst>
                </a:gridCol>
                <a:gridCol w="554151">
                  <a:extLst>
                    <a:ext uri="{9D8B030D-6E8A-4147-A177-3AD203B41FA5}">
                      <a16:colId xmlns:a16="http://schemas.microsoft.com/office/drawing/2014/main" val="4093806260"/>
                    </a:ext>
                  </a:extLst>
                </a:gridCol>
                <a:gridCol w="554151">
                  <a:extLst>
                    <a:ext uri="{9D8B030D-6E8A-4147-A177-3AD203B41FA5}">
                      <a16:colId xmlns:a16="http://schemas.microsoft.com/office/drawing/2014/main" val="26717839"/>
                    </a:ext>
                  </a:extLst>
                </a:gridCol>
                <a:gridCol w="554151">
                  <a:extLst>
                    <a:ext uri="{9D8B030D-6E8A-4147-A177-3AD203B41FA5}">
                      <a16:colId xmlns:a16="http://schemas.microsoft.com/office/drawing/2014/main" val="4213363345"/>
                    </a:ext>
                  </a:extLst>
                </a:gridCol>
                <a:gridCol w="554151">
                  <a:extLst>
                    <a:ext uri="{9D8B030D-6E8A-4147-A177-3AD203B41FA5}">
                      <a16:colId xmlns:a16="http://schemas.microsoft.com/office/drawing/2014/main" val="475553149"/>
                    </a:ext>
                  </a:extLst>
                </a:gridCol>
                <a:gridCol w="554151">
                  <a:extLst>
                    <a:ext uri="{9D8B030D-6E8A-4147-A177-3AD203B41FA5}">
                      <a16:colId xmlns:a16="http://schemas.microsoft.com/office/drawing/2014/main" val="4019130527"/>
                    </a:ext>
                  </a:extLst>
                </a:gridCol>
                <a:gridCol w="554151">
                  <a:extLst>
                    <a:ext uri="{9D8B030D-6E8A-4147-A177-3AD203B41FA5}">
                      <a16:colId xmlns:a16="http://schemas.microsoft.com/office/drawing/2014/main" val="3184004930"/>
                    </a:ext>
                  </a:extLst>
                </a:gridCol>
              </a:tblGrid>
              <a:tr h="168855">
                <a:tc>
                  <a:txBody>
                    <a:bodyPr/>
                    <a:lstStyle/>
                    <a:p>
                      <a:pPr algn="l" fontAlgn="b"/>
                      <a:r>
                        <a:rPr lang="nl-NL" sz="1000" b="0" i="0" u="none" strike="noStrike" dirty="0">
                          <a:solidFill>
                            <a:srgbClr val="000000"/>
                          </a:solidFill>
                          <a:effectLst/>
                          <a:latin typeface="Calibri" panose="020F0502020204030204" pitchFamily="34" charset="0"/>
                        </a:rPr>
                        <a:t>Naam koudemiddel</a:t>
                      </a:r>
                    </a:p>
                  </a:txBody>
                  <a:tcPr marL="5823" marR="5823" marT="5823" marB="0" anchor="b">
                    <a:lnL>
                      <a:noFill/>
                    </a:lnL>
                    <a:lnR>
                      <a:noFill/>
                    </a:lnR>
                    <a:lnT>
                      <a:noFill/>
                    </a:lnT>
                    <a:lnB>
                      <a:noFill/>
                    </a:lnB>
                    <a:noFill/>
                  </a:tcPr>
                </a:tc>
                <a:tc>
                  <a:txBody>
                    <a:bodyPr/>
                    <a:lstStyle/>
                    <a:p>
                      <a:pPr algn="ctr" fontAlgn="ctr"/>
                      <a:r>
                        <a:rPr lang="nl-NL" sz="1000" b="1" i="0" u="none" strike="noStrike">
                          <a:solidFill>
                            <a:srgbClr val="000000"/>
                          </a:solidFill>
                          <a:effectLst/>
                          <a:latin typeface="Calibri" panose="020F0502020204030204" pitchFamily="34" charset="0"/>
                        </a:rPr>
                        <a:t>R502</a:t>
                      </a:r>
                    </a:p>
                  </a:txBody>
                  <a:tcPr marL="5823" marR="5823" marT="5823" marB="0" anchor="ctr">
                    <a:lnL>
                      <a:noFill/>
                    </a:lnL>
                    <a:lnR>
                      <a:noFill/>
                    </a:lnR>
                    <a:lnT>
                      <a:noFill/>
                    </a:lnT>
                    <a:lnB>
                      <a:noFill/>
                    </a:lnB>
                    <a:noFill/>
                  </a:tcPr>
                </a:tc>
                <a:tc>
                  <a:txBody>
                    <a:bodyPr/>
                    <a:lstStyle/>
                    <a:p>
                      <a:pPr algn="ctr" fontAlgn="ctr"/>
                      <a:r>
                        <a:rPr lang="nl-NL" sz="1000" b="1" i="0" u="none" strike="noStrike">
                          <a:solidFill>
                            <a:srgbClr val="000000"/>
                          </a:solidFill>
                          <a:effectLst/>
                          <a:latin typeface="Calibri" panose="020F0502020204030204" pitchFamily="34" charset="0"/>
                        </a:rPr>
                        <a:t>R12</a:t>
                      </a:r>
                    </a:p>
                  </a:txBody>
                  <a:tcPr marL="5823" marR="5823" marT="5823" marB="0" anchor="ctr">
                    <a:lnL>
                      <a:noFill/>
                    </a:lnL>
                    <a:lnR>
                      <a:noFill/>
                    </a:lnR>
                    <a:lnT>
                      <a:noFill/>
                    </a:lnT>
                    <a:lnB>
                      <a:noFill/>
                    </a:lnB>
                    <a:noFill/>
                  </a:tcPr>
                </a:tc>
                <a:tc>
                  <a:txBody>
                    <a:bodyPr/>
                    <a:lstStyle/>
                    <a:p>
                      <a:pPr algn="ctr" fontAlgn="ctr"/>
                      <a:r>
                        <a:rPr lang="nl-NL" sz="1000" b="1" i="0" u="none" strike="noStrike">
                          <a:solidFill>
                            <a:srgbClr val="000000"/>
                          </a:solidFill>
                          <a:effectLst/>
                          <a:latin typeface="Calibri" panose="020F0502020204030204" pitchFamily="34" charset="0"/>
                        </a:rPr>
                        <a:t>R22</a:t>
                      </a:r>
                    </a:p>
                  </a:txBody>
                  <a:tcPr marL="5823" marR="5823" marT="5823" marB="0" anchor="ctr">
                    <a:lnL>
                      <a:noFill/>
                    </a:lnL>
                    <a:lnR>
                      <a:noFill/>
                    </a:lnR>
                    <a:lnT>
                      <a:noFill/>
                    </a:lnT>
                    <a:lnB>
                      <a:noFill/>
                    </a:lnB>
                    <a:noFill/>
                  </a:tcPr>
                </a:tc>
                <a:tc>
                  <a:txBody>
                    <a:bodyPr/>
                    <a:lstStyle/>
                    <a:p>
                      <a:pPr algn="ctr" fontAlgn="ctr"/>
                      <a:r>
                        <a:rPr lang="nl-NL" sz="1000" b="1" i="0" u="none" strike="noStrike">
                          <a:solidFill>
                            <a:srgbClr val="000000"/>
                          </a:solidFill>
                          <a:effectLst/>
                          <a:latin typeface="Calibri" panose="020F0502020204030204" pitchFamily="34" charset="0"/>
                        </a:rPr>
                        <a:t>R134a</a:t>
                      </a:r>
                    </a:p>
                  </a:txBody>
                  <a:tcPr marL="5823" marR="5823" marT="5823" marB="0" anchor="ctr">
                    <a:lnL>
                      <a:noFill/>
                    </a:lnL>
                    <a:lnR>
                      <a:noFill/>
                    </a:lnR>
                    <a:lnT>
                      <a:noFill/>
                    </a:lnT>
                    <a:lnB>
                      <a:noFill/>
                    </a:lnB>
                    <a:noFill/>
                  </a:tcPr>
                </a:tc>
                <a:tc>
                  <a:txBody>
                    <a:bodyPr/>
                    <a:lstStyle/>
                    <a:p>
                      <a:pPr algn="ctr" fontAlgn="ctr"/>
                      <a:r>
                        <a:rPr lang="nl-NL" sz="1000" b="1" i="0" u="none" strike="noStrike" dirty="0">
                          <a:solidFill>
                            <a:srgbClr val="000000"/>
                          </a:solidFill>
                          <a:effectLst/>
                          <a:latin typeface="Calibri" panose="020F0502020204030204" pitchFamily="34" charset="0"/>
                        </a:rPr>
                        <a:t>R404a</a:t>
                      </a:r>
                    </a:p>
                  </a:txBody>
                  <a:tcPr marL="5823" marR="5823" marT="5823" marB="0" anchor="ctr">
                    <a:lnL>
                      <a:noFill/>
                    </a:lnL>
                    <a:lnR>
                      <a:noFill/>
                    </a:lnR>
                    <a:lnT>
                      <a:noFill/>
                    </a:lnT>
                    <a:lnB>
                      <a:noFill/>
                    </a:lnB>
                    <a:noFill/>
                  </a:tcPr>
                </a:tc>
                <a:tc>
                  <a:txBody>
                    <a:bodyPr/>
                    <a:lstStyle/>
                    <a:p>
                      <a:pPr algn="ctr" fontAlgn="ctr"/>
                      <a:r>
                        <a:rPr lang="nl-NL" sz="1000" b="1" i="0" u="none" strike="noStrike">
                          <a:solidFill>
                            <a:srgbClr val="000000"/>
                          </a:solidFill>
                          <a:effectLst/>
                          <a:latin typeface="Calibri" panose="020F0502020204030204" pitchFamily="34" charset="0"/>
                        </a:rPr>
                        <a:t>R507</a:t>
                      </a:r>
                    </a:p>
                  </a:txBody>
                  <a:tcPr marL="5823" marR="5823" marT="5823" marB="0" anchor="ctr">
                    <a:lnL>
                      <a:noFill/>
                    </a:lnL>
                    <a:lnR>
                      <a:noFill/>
                    </a:lnR>
                    <a:lnT>
                      <a:noFill/>
                    </a:lnT>
                    <a:lnB>
                      <a:noFill/>
                    </a:lnB>
                    <a:noFill/>
                  </a:tcPr>
                </a:tc>
                <a:tc>
                  <a:txBody>
                    <a:bodyPr/>
                    <a:lstStyle/>
                    <a:p>
                      <a:pPr algn="ctr" fontAlgn="ctr"/>
                      <a:r>
                        <a:rPr lang="nl-NL" sz="1000" b="1" i="0" u="none" strike="noStrike">
                          <a:solidFill>
                            <a:srgbClr val="000000"/>
                          </a:solidFill>
                          <a:effectLst/>
                          <a:latin typeface="Calibri" panose="020F0502020204030204" pitchFamily="34" charset="0"/>
                        </a:rPr>
                        <a:t>R449a</a:t>
                      </a:r>
                    </a:p>
                  </a:txBody>
                  <a:tcPr marL="5823" marR="5823" marT="5823" marB="0" anchor="ctr">
                    <a:lnL>
                      <a:noFill/>
                    </a:lnL>
                    <a:lnR>
                      <a:noFill/>
                    </a:lnR>
                    <a:lnT>
                      <a:noFill/>
                    </a:lnT>
                    <a:lnB>
                      <a:noFill/>
                    </a:lnB>
                    <a:noFill/>
                  </a:tcPr>
                </a:tc>
                <a:tc>
                  <a:txBody>
                    <a:bodyPr/>
                    <a:lstStyle/>
                    <a:p>
                      <a:pPr algn="ctr" fontAlgn="ctr"/>
                      <a:r>
                        <a:rPr lang="nl-NL" sz="1000" b="1" i="0" u="none" strike="noStrike">
                          <a:solidFill>
                            <a:srgbClr val="000000"/>
                          </a:solidFill>
                          <a:effectLst/>
                          <a:latin typeface="Calibri" panose="020F0502020204030204" pitchFamily="34" charset="0"/>
                        </a:rPr>
                        <a:t>R452a</a:t>
                      </a:r>
                    </a:p>
                  </a:txBody>
                  <a:tcPr marL="5823" marR="5823" marT="5823" marB="0" anchor="ctr">
                    <a:lnL>
                      <a:noFill/>
                    </a:lnL>
                    <a:lnR>
                      <a:noFill/>
                    </a:lnR>
                    <a:lnT>
                      <a:noFill/>
                    </a:lnT>
                    <a:lnB>
                      <a:noFill/>
                    </a:lnB>
                    <a:noFill/>
                  </a:tcPr>
                </a:tc>
                <a:tc>
                  <a:txBody>
                    <a:bodyPr/>
                    <a:lstStyle/>
                    <a:p>
                      <a:pPr algn="ctr" fontAlgn="ctr"/>
                      <a:r>
                        <a:rPr lang="nl-NL" sz="1000" b="1" i="0" u="none" strike="noStrike">
                          <a:solidFill>
                            <a:srgbClr val="000000"/>
                          </a:solidFill>
                          <a:effectLst/>
                          <a:latin typeface="Calibri" panose="020F0502020204030204" pitchFamily="34" charset="0"/>
                        </a:rPr>
                        <a:t>R410a</a:t>
                      </a:r>
                    </a:p>
                  </a:txBody>
                  <a:tcPr marL="5823" marR="5823" marT="5823" marB="0" anchor="ctr">
                    <a:lnL>
                      <a:noFill/>
                    </a:lnL>
                    <a:lnR>
                      <a:noFill/>
                    </a:lnR>
                    <a:lnT>
                      <a:noFill/>
                    </a:lnT>
                    <a:lnB>
                      <a:noFill/>
                    </a:lnB>
                    <a:noFill/>
                  </a:tcPr>
                </a:tc>
                <a:tc>
                  <a:txBody>
                    <a:bodyPr/>
                    <a:lstStyle/>
                    <a:p>
                      <a:pPr algn="ctr" fontAlgn="ctr"/>
                      <a:r>
                        <a:rPr lang="nl-NL" sz="1000" b="1" i="0" u="none" strike="noStrike">
                          <a:solidFill>
                            <a:srgbClr val="000000"/>
                          </a:solidFill>
                          <a:effectLst/>
                          <a:latin typeface="Calibri" panose="020F0502020204030204" pitchFamily="34" charset="0"/>
                        </a:rPr>
                        <a:t>R32</a:t>
                      </a:r>
                    </a:p>
                  </a:txBody>
                  <a:tcPr marL="5823" marR="5823" marT="5823" marB="0" anchor="ctr">
                    <a:lnL>
                      <a:noFill/>
                    </a:lnL>
                    <a:lnR>
                      <a:noFill/>
                    </a:lnR>
                    <a:lnT>
                      <a:noFill/>
                    </a:lnT>
                    <a:lnB>
                      <a:noFill/>
                    </a:lnB>
                    <a:noFill/>
                  </a:tcPr>
                </a:tc>
                <a:tc>
                  <a:txBody>
                    <a:bodyPr/>
                    <a:lstStyle/>
                    <a:p>
                      <a:pPr algn="ctr" fontAlgn="ctr"/>
                      <a:r>
                        <a:rPr lang="nl-NL" sz="1000" b="1" i="0" u="none" strike="noStrike">
                          <a:solidFill>
                            <a:srgbClr val="000000"/>
                          </a:solidFill>
                          <a:effectLst/>
                          <a:latin typeface="Calibri" panose="020F0502020204030204" pitchFamily="34" charset="0"/>
                        </a:rPr>
                        <a:t>R470b</a:t>
                      </a:r>
                    </a:p>
                  </a:txBody>
                  <a:tcPr marL="5823" marR="5823" marT="5823" marB="0" anchor="ctr">
                    <a:lnL>
                      <a:noFill/>
                    </a:lnL>
                    <a:lnR>
                      <a:noFill/>
                    </a:lnR>
                    <a:lnT>
                      <a:noFill/>
                    </a:lnT>
                    <a:lnB>
                      <a:noFill/>
                    </a:lnB>
                    <a:noFill/>
                  </a:tcPr>
                </a:tc>
                <a:tc>
                  <a:txBody>
                    <a:bodyPr/>
                    <a:lstStyle/>
                    <a:p>
                      <a:pPr algn="ctr" fontAlgn="ctr"/>
                      <a:r>
                        <a:rPr lang="nl-NL" sz="1000" b="1" i="0" u="none" strike="noStrike">
                          <a:solidFill>
                            <a:srgbClr val="000000"/>
                          </a:solidFill>
                          <a:effectLst/>
                          <a:latin typeface="Calibri" panose="020F0502020204030204" pitchFamily="34" charset="0"/>
                        </a:rPr>
                        <a:t>R455a</a:t>
                      </a:r>
                    </a:p>
                  </a:txBody>
                  <a:tcPr marL="5823" marR="5823" marT="5823" marB="0" anchor="ctr">
                    <a:lnL>
                      <a:noFill/>
                    </a:lnL>
                    <a:lnR>
                      <a:noFill/>
                    </a:lnR>
                    <a:lnT>
                      <a:noFill/>
                    </a:lnT>
                    <a:lnB>
                      <a:noFill/>
                    </a:lnB>
                    <a:noFill/>
                  </a:tcPr>
                </a:tc>
                <a:tc>
                  <a:txBody>
                    <a:bodyPr/>
                    <a:lstStyle/>
                    <a:p>
                      <a:pPr algn="ctr" fontAlgn="b"/>
                      <a:r>
                        <a:rPr lang="nl-NL" sz="1000" b="1" i="0" u="none" strike="noStrike">
                          <a:solidFill>
                            <a:srgbClr val="000000"/>
                          </a:solidFill>
                          <a:effectLst/>
                          <a:latin typeface="Calibri" panose="020F0502020204030204" pitchFamily="34" charset="0"/>
                        </a:rPr>
                        <a:t>R290</a:t>
                      </a:r>
                    </a:p>
                  </a:txBody>
                  <a:tcPr marL="5823" marR="5823" marT="5823" marB="0" anchor="b">
                    <a:lnL>
                      <a:noFill/>
                    </a:lnL>
                    <a:lnR>
                      <a:noFill/>
                    </a:lnR>
                    <a:lnT>
                      <a:noFill/>
                    </a:lnT>
                    <a:lnB>
                      <a:noFill/>
                    </a:lnB>
                    <a:noFill/>
                  </a:tcPr>
                </a:tc>
                <a:tc>
                  <a:txBody>
                    <a:bodyPr/>
                    <a:lstStyle/>
                    <a:p>
                      <a:pPr algn="ctr" fontAlgn="b"/>
                      <a:r>
                        <a:rPr lang="nl-NL" sz="1000" b="1" i="0" u="none" strike="noStrike">
                          <a:solidFill>
                            <a:srgbClr val="000000"/>
                          </a:solidFill>
                          <a:effectLst/>
                          <a:latin typeface="Calibri" panose="020F0502020204030204" pitchFamily="34" charset="0"/>
                        </a:rPr>
                        <a:t>R600</a:t>
                      </a:r>
                    </a:p>
                  </a:txBody>
                  <a:tcPr marL="5823" marR="5823" marT="5823" marB="0" anchor="b">
                    <a:lnL>
                      <a:noFill/>
                    </a:lnL>
                    <a:lnR>
                      <a:noFill/>
                    </a:lnR>
                    <a:lnT>
                      <a:noFill/>
                    </a:lnT>
                    <a:lnB>
                      <a:noFill/>
                    </a:lnB>
                    <a:noFill/>
                  </a:tcPr>
                </a:tc>
                <a:tc>
                  <a:txBody>
                    <a:bodyPr/>
                    <a:lstStyle/>
                    <a:p>
                      <a:pPr algn="ctr" fontAlgn="b"/>
                      <a:r>
                        <a:rPr lang="nl-NL" sz="1000" b="1" i="0" u="none" strike="noStrike">
                          <a:solidFill>
                            <a:srgbClr val="000000"/>
                          </a:solidFill>
                          <a:effectLst/>
                          <a:latin typeface="Calibri" panose="020F0502020204030204" pitchFamily="34" charset="0"/>
                        </a:rPr>
                        <a:t>R744</a:t>
                      </a:r>
                    </a:p>
                  </a:txBody>
                  <a:tcPr marL="5823" marR="5823" marT="5823" marB="0" anchor="b">
                    <a:lnL>
                      <a:noFill/>
                    </a:lnL>
                    <a:lnR>
                      <a:noFill/>
                    </a:lnR>
                    <a:lnT>
                      <a:noFill/>
                    </a:lnT>
                    <a:lnB>
                      <a:noFill/>
                    </a:lnB>
                    <a:noFill/>
                  </a:tcPr>
                </a:tc>
                <a:tc>
                  <a:txBody>
                    <a:bodyPr/>
                    <a:lstStyle/>
                    <a:p>
                      <a:pPr algn="ctr" fontAlgn="b"/>
                      <a:r>
                        <a:rPr lang="nl-NL" sz="1000" b="1" i="0" u="none" strike="noStrike" dirty="0">
                          <a:solidFill>
                            <a:srgbClr val="000000"/>
                          </a:solidFill>
                          <a:effectLst/>
                          <a:latin typeface="Calibri" panose="020F0502020204030204" pitchFamily="34" charset="0"/>
                        </a:rPr>
                        <a:t>R717</a:t>
                      </a:r>
                    </a:p>
                  </a:txBody>
                  <a:tcPr marL="5823" marR="5823" marT="5823" marB="0" anchor="b">
                    <a:lnL>
                      <a:noFill/>
                    </a:lnL>
                    <a:lnR>
                      <a:noFill/>
                    </a:lnR>
                    <a:lnT>
                      <a:noFill/>
                    </a:lnT>
                    <a:lnB>
                      <a:noFill/>
                    </a:lnB>
                    <a:noFill/>
                  </a:tcPr>
                </a:tc>
                <a:extLst>
                  <a:ext uri="{0D108BD9-81ED-4DB2-BD59-A6C34878D82A}">
                    <a16:rowId xmlns:a16="http://schemas.microsoft.com/office/drawing/2014/main" val="3288079915"/>
                  </a:ext>
                </a:extLst>
              </a:tr>
              <a:tr h="168855">
                <a:tc>
                  <a:txBody>
                    <a:bodyPr/>
                    <a:lstStyle/>
                    <a:p>
                      <a:pPr algn="l" fontAlgn="b"/>
                      <a:endParaRPr lang="nl-NL" sz="1000" b="0" i="0" u="none" strike="noStrike" dirty="0">
                        <a:solidFill>
                          <a:srgbClr val="000000"/>
                        </a:solidFill>
                        <a:effectLst/>
                        <a:latin typeface="Calibri" panose="020F0502020204030204" pitchFamily="34" charset="0"/>
                      </a:endParaRPr>
                    </a:p>
                  </a:txBody>
                  <a:tcPr marL="5823" marR="5823" marT="5823" marB="0" anchor="b">
                    <a:lnL>
                      <a:noFill/>
                    </a:lnL>
                    <a:lnR>
                      <a:noFill/>
                    </a:lnR>
                    <a:lnT>
                      <a:noFill/>
                    </a:lnT>
                    <a:lnB>
                      <a:noFill/>
                    </a:lnB>
                    <a:noFill/>
                  </a:tcPr>
                </a:tc>
                <a:tc>
                  <a:txBody>
                    <a:bodyPr/>
                    <a:lstStyle/>
                    <a:p>
                      <a:pPr algn="ctr" fontAlgn="ctr"/>
                      <a:endParaRPr lang="nl-NL" sz="1000" b="0" i="0" u="none" strike="noStrike">
                        <a:solidFill>
                          <a:srgbClr val="000000"/>
                        </a:solidFill>
                        <a:effectLst/>
                        <a:latin typeface="Calibri" panose="020F0502020204030204" pitchFamily="34" charset="0"/>
                      </a:endParaRPr>
                    </a:p>
                  </a:txBody>
                  <a:tcPr marL="5823" marR="5823" marT="5823" marB="0" anchor="ctr">
                    <a:lnL>
                      <a:noFill/>
                    </a:lnL>
                    <a:lnR>
                      <a:noFill/>
                    </a:lnR>
                    <a:lnT>
                      <a:noFill/>
                    </a:lnT>
                    <a:lnB>
                      <a:noFill/>
                    </a:lnB>
                    <a:noFill/>
                  </a:tcPr>
                </a:tc>
                <a:tc>
                  <a:txBody>
                    <a:bodyPr/>
                    <a:lstStyle/>
                    <a:p>
                      <a:pPr algn="ctr" fontAlgn="ctr"/>
                      <a:endParaRPr lang="nl-NL" sz="1000" b="0" i="0" u="none" strike="noStrike" dirty="0">
                        <a:solidFill>
                          <a:srgbClr val="000000"/>
                        </a:solidFill>
                        <a:effectLst/>
                        <a:latin typeface="Calibri" panose="020F0502020204030204" pitchFamily="34" charset="0"/>
                      </a:endParaRPr>
                    </a:p>
                  </a:txBody>
                  <a:tcPr marL="5823" marR="5823" marT="5823" marB="0" anchor="ctr">
                    <a:lnL>
                      <a:noFill/>
                    </a:lnL>
                    <a:lnR>
                      <a:noFill/>
                    </a:lnR>
                    <a:lnT>
                      <a:noFill/>
                    </a:lnT>
                    <a:lnB>
                      <a:noFill/>
                    </a:lnB>
                    <a:noFill/>
                  </a:tcPr>
                </a:tc>
                <a:tc>
                  <a:txBody>
                    <a:bodyPr/>
                    <a:lstStyle/>
                    <a:p>
                      <a:pPr algn="ctr" fontAlgn="ctr"/>
                      <a:endParaRPr lang="nl-NL" sz="1000" b="0" i="0" u="none" strike="noStrike">
                        <a:solidFill>
                          <a:srgbClr val="000000"/>
                        </a:solidFill>
                        <a:effectLst/>
                        <a:latin typeface="Calibri" panose="020F0502020204030204" pitchFamily="34" charset="0"/>
                      </a:endParaRPr>
                    </a:p>
                  </a:txBody>
                  <a:tcPr marL="5823" marR="5823" marT="5823" marB="0" anchor="ctr">
                    <a:lnL>
                      <a:noFill/>
                    </a:lnL>
                    <a:lnR>
                      <a:noFill/>
                    </a:lnR>
                    <a:lnT>
                      <a:noFill/>
                    </a:lnT>
                    <a:lnB>
                      <a:noFill/>
                    </a:lnB>
                    <a:noFill/>
                  </a:tcPr>
                </a:tc>
                <a:tc>
                  <a:txBody>
                    <a:bodyPr/>
                    <a:lstStyle/>
                    <a:p>
                      <a:pPr algn="ctr" fontAlgn="ctr"/>
                      <a:endParaRPr lang="nl-NL" sz="1000" b="0" i="0" u="none" strike="noStrike">
                        <a:solidFill>
                          <a:srgbClr val="000000"/>
                        </a:solidFill>
                        <a:effectLst/>
                        <a:latin typeface="Calibri" panose="020F0502020204030204" pitchFamily="34" charset="0"/>
                      </a:endParaRPr>
                    </a:p>
                  </a:txBody>
                  <a:tcPr marL="5823" marR="5823" marT="5823" marB="0" anchor="ctr">
                    <a:lnL>
                      <a:noFill/>
                    </a:lnL>
                    <a:lnR>
                      <a:noFill/>
                    </a:lnR>
                    <a:lnT>
                      <a:noFill/>
                    </a:lnT>
                    <a:lnB>
                      <a:noFill/>
                    </a:lnB>
                    <a:noFill/>
                  </a:tcPr>
                </a:tc>
                <a:tc>
                  <a:txBody>
                    <a:bodyPr/>
                    <a:lstStyle/>
                    <a:p>
                      <a:pPr algn="ctr" fontAlgn="ctr"/>
                      <a:endParaRPr lang="nl-NL" sz="1000" b="0" i="0" u="none" strike="noStrike" dirty="0">
                        <a:solidFill>
                          <a:srgbClr val="000000"/>
                        </a:solidFill>
                        <a:effectLst/>
                        <a:latin typeface="Calibri" panose="020F0502020204030204" pitchFamily="34" charset="0"/>
                      </a:endParaRPr>
                    </a:p>
                  </a:txBody>
                  <a:tcPr marL="5823" marR="5823" marT="5823" marB="0" anchor="ctr">
                    <a:lnL>
                      <a:noFill/>
                    </a:lnL>
                    <a:lnR>
                      <a:noFill/>
                    </a:lnR>
                    <a:lnT>
                      <a:noFill/>
                    </a:lnT>
                    <a:lnB>
                      <a:noFill/>
                    </a:lnB>
                    <a:noFill/>
                  </a:tcPr>
                </a:tc>
                <a:tc>
                  <a:txBody>
                    <a:bodyPr/>
                    <a:lstStyle/>
                    <a:p>
                      <a:pPr algn="ctr" fontAlgn="ctr"/>
                      <a:endParaRPr lang="nl-NL" sz="1000" b="0" i="0" u="none" strike="noStrike">
                        <a:solidFill>
                          <a:srgbClr val="000000"/>
                        </a:solidFill>
                        <a:effectLst/>
                        <a:latin typeface="Calibri" panose="020F0502020204030204" pitchFamily="34" charset="0"/>
                      </a:endParaRPr>
                    </a:p>
                  </a:txBody>
                  <a:tcPr marL="5823" marR="5823" marT="5823" marB="0" anchor="ctr">
                    <a:lnL>
                      <a:noFill/>
                    </a:lnL>
                    <a:lnR>
                      <a:noFill/>
                    </a:lnR>
                    <a:lnT>
                      <a:noFill/>
                    </a:lnT>
                    <a:lnB>
                      <a:noFill/>
                    </a:lnB>
                    <a:noFill/>
                  </a:tcPr>
                </a:tc>
                <a:tc>
                  <a:txBody>
                    <a:bodyPr/>
                    <a:lstStyle/>
                    <a:p>
                      <a:pPr algn="ctr" fontAlgn="ctr"/>
                      <a:endParaRPr lang="nl-NL" sz="1000" b="0" i="0" u="none" strike="noStrike">
                        <a:solidFill>
                          <a:srgbClr val="000000"/>
                        </a:solidFill>
                        <a:effectLst/>
                        <a:latin typeface="Calibri" panose="020F0502020204030204" pitchFamily="34" charset="0"/>
                      </a:endParaRPr>
                    </a:p>
                  </a:txBody>
                  <a:tcPr marL="5823" marR="5823" marT="5823" marB="0" anchor="ctr">
                    <a:lnL>
                      <a:noFill/>
                    </a:lnL>
                    <a:lnR>
                      <a:noFill/>
                    </a:lnR>
                    <a:lnT>
                      <a:noFill/>
                    </a:lnT>
                    <a:lnB>
                      <a:noFill/>
                    </a:lnB>
                    <a:noFill/>
                  </a:tcPr>
                </a:tc>
                <a:tc>
                  <a:txBody>
                    <a:bodyPr/>
                    <a:lstStyle/>
                    <a:p>
                      <a:pPr algn="ctr" fontAlgn="ctr"/>
                      <a:endParaRPr lang="nl-NL" sz="1000" b="0" i="0" u="none" strike="noStrike">
                        <a:solidFill>
                          <a:srgbClr val="000000"/>
                        </a:solidFill>
                        <a:effectLst/>
                        <a:latin typeface="Calibri" panose="020F0502020204030204" pitchFamily="34" charset="0"/>
                      </a:endParaRPr>
                    </a:p>
                  </a:txBody>
                  <a:tcPr marL="5823" marR="5823" marT="5823" marB="0" anchor="ctr">
                    <a:lnL>
                      <a:noFill/>
                    </a:lnL>
                    <a:lnR>
                      <a:noFill/>
                    </a:lnR>
                    <a:lnT>
                      <a:noFill/>
                    </a:lnT>
                    <a:lnB>
                      <a:noFill/>
                    </a:lnB>
                    <a:noFill/>
                  </a:tcPr>
                </a:tc>
                <a:tc>
                  <a:txBody>
                    <a:bodyPr/>
                    <a:lstStyle/>
                    <a:p>
                      <a:pPr algn="ctr" fontAlgn="ctr"/>
                      <a:endParaRPr lang="nl-NL" sz="1000" b="0" i="0" u="none" strike="noStrike">
                        <a:solidFill>
                          <a:srgbClr val="000000"/>
                        </a:solidFill>
                        <a:effectLst/>
                        <a:latin typeface="Calibri" panose="020F0502020204030204" pitchFamily="34" charset="0"/>
                      </a:endParaRPr>
                    </a:p>
                  </a:txBody>
                  <a:tcPr marL="5823" marR="5823" marT="5823" marB="0" anchor="ctr">
                    <a:lnL>
                      <a:noFill/>
                    </a:lnL>
                    <a:lnR>
                      <a:noFill/>
                    </a:lnR>
                    <a:lnT>
                      <a:noFill/>
                    </a:lnT>
                    <a:lnB>
                      <a:noFill/>
                    </a:lnB>
                    <a:noFill/>
                  </a:tcPr>
                </a:tc>
                <a:tc>
                  <a:txBody>
                    <a:bodyPr/>
                    <a:lstStyle/>
                    <a:p>
                      <a:pPr algn="ctr" fontAlgn="ctr"/>
                      <a:endParaRPr lang="nl-NL" sz="1000" b="0" i="0" u="none" strike="noStrike">
                        <a:solidFill>
                          <a:srgbClr val="000000"/>
                        </a:solidFill>
                        <a:effectLst/>
                        <a:latin typeface="Calibri" panose="020F0502020204030204" pitchFamily="34" charset="0"/>
                      </a:endParaRPr>
                    </a:p>
                  </a:txBody>
                  <a:tcPr marL="5823" marR="5823" marT="5823" marB="0" anchor="ctr">
                    <a:lnL>
                      <a:noFill/>
                    </a:lnL>
                    <a:lnR>
                      <a:noFill/>
                    </a:lnR>
                    <a:lnT>
                      <a:noFill/>
                    </a:lnT>
                    <a:lnB>
                      <a:noFill/>
                    </a:lnB>
                    <a:noFill/>
                  </a:tcPr>
                </a:tc>
                <a:tc>
                  <a:txBody>
                    <a:bodyPr/>
                    <a:lstStyle/>
                    <a:p>
                      <a:pPr algn="ctr" fontAlgn="ctr"/>
                      <a:endParaRPr lang="nl-NL" sz="1000" b="0" i="0" u="none" strike="noStrike">
                        <a:solidFill>
                          <a:srgbClr val="000000"/>
                        </a:solidFill>
                        <a:effectLst/>
                        <a:latin typeface="Calibri" panose="020F0502020204030204" pitchFamily="34" charset="0"/>
                      </a:endParaRPr>
                    </a:p>
                  </a:txBody>
                  <a:tcPr marL="5823" marR="5823" marT="5823" marB="0" anchor="ctr">
                    <a:lnL>
                      <a:noFill/>
                    </a:lnL>
                    <a:lnR>
                      <a:noFill/>
                    </a:lnR>
                    <a:lnT>
                      <a:noFill/>
                    </a:lnT>
                    <a:lnB>
                      <a:noFill/>
                    </a:lnB>
                    <a:noFill/>
                  </a:tcPr>
                </a:tc>
                <a:tc>
                  <a:txBody>
                    <a:bodyPr/>
                    <a:lstStyle/>
                    <a:p>
                      <a:pPr algn="ctr" fontAlgn="ctr"/>
                      <a:endParaRPr lang="nl-NL" sz="1000" b="0" i="0" u="none" strike="noStrike">
                        <a:solidFill>
                          <a:srgbClr val="000000"/>
                        </a:solidFill>
                        <a:effectLst/>
                        <a:latin typeface="Calibri" panose="020F0502020204030204" pitchFamily="34" charset="0"/>
                      </a:endParaRPr>
                    </a:p>
                  </a:txBody>
                  <a:tcPr marL="5823" marR="5823" marT="5823" marB="0" anchor="ctr">
                    <a:lnL>
                      <a:noFill/>
                    </a:lnL>
                    <a:lnR>
                      <a:noFill/>
                    </a:lnR>
                    <a:lnT>
                      <a:noFill/>
                    </a:lnT>
                    <a:lnB>
                      <a:noFill/>
                    </a:lnB>
                    <a:noFill/>
                  </a:tcPr>
                </a:tc>
                <a:tc>
                  <a:txBody>
                    <a:bodyPr/>
                    <a:lstStyle/>
                    <a:p>
                      <a:pPr algn="ctr" fontAlgn="ctr"/>
                      <a:endParaRPr lang="nl-NL" sz="1000" b="0" i="0" u="none" strike="noStrike">
                        <a:solidFill>
                          <a:srgbClr val="000000"/>
                        </a:solidFill>
                        <a:effectLst/>
                        <a:latin typeface="Calibri" panose="020F0502020204030204" pitchFamily="34" charset="0"/>
                      </a:endParaRPr>
                    </a:p>
                  </a:txBody>
                  <a:tcPr marL="5823" marR="5823" marT="5823" marB="0" anchor="ctr">
                    <a:lnL>
                      <a:noFill/>
                    </a:lnL>
                    <a:lnR>
                      <a:noFill/>
                    </a:lnR>
                    <a:lnT>
                      <a:noFill/>
                    </a:lnT>
                    <a:lnB>
                      <a:noFill/>
                    </a:lnB>
                    <a:noFill/>
                  </a:tcPr>
                </a:tc>
                <a:tc>
                  <a:txBody>
                    <a:bodyPr/>
                    <a:lstStyle/>
                    <a:p>
                      <a:pPr algn="ctr" fontAlgn="ctr"/>
                      <a:endParaRPr lang="nl-NL" sz="1000" b="0" i="0" u="none" strike="noStrike">
                        <a:solidFill>
                          <a:srgbClr val="000000"/>
                        </a:solidFill>
                        <a:effectLst/>
                        <a:latin typeface="Calibri" panose="020F0502020204030204" pitchFamily="34" charset="0"/>
                      </a:endParaRPr>
                    </a:p>
                  </a:txBody>
                  <a:tcPr marL="5823" marR="5823" marT="5823" marB="0" anchor="ctr">
                    <a:lnL>
                      <a:noFill/>
                    </a:lnL>
                    <a:lnR>
                      <a:noFill/>
                    </a:lnR>
                    <a:lnT>
                      <a:noFill/>
                    </a:lnT>
                    <a:lnB>
                      <a:noFill/>
                    </a:lnB>
                    <a:noFill/>
                  </a:tcPr>
                </a:tc>
                <a:tc>
                  <a:txBody>
                    <a:bodyPr/>
                    <a:lstStyle/>
                    <a:p>
                      <a:pPr algn="ctr" fontAlgn="ctr"/>
                      <a:endParaRPr lang="nl-NL" sz="1000" b="0" i="0" u="none" strike="noStrike">
                        <a:solidFill>
                          <a:srgbClr val="000000"/>
                        </a:solidFill>
                        <a:effectLst/>
                        <a:latin typeface="Calibri" panose="020F0502020204030204" pitchFamily="34" charset="0"/>
                      </a:endParaRPr>
                    </a:p>
                  </a:txBody>
                  <a:tcPr marL="5823" marR="5823" marT="5823" marB="0" anchor="ctr">
                    <a:lnL>
                      <a:noFill/>
                    </a:lnL>
                    <a:lnR>
                      <a:noFill/>
                    </a:lnR>
                    <a:lnT>
                      <a:noFill/>
                    </a:lnT>
                    <a:lnB>
                      <a:noFill/>
                    </a:lnB>
                    <a:noFill/>
                  </a:tcPr>
                </a:tc>
                <a:tc>
                  <a:txBody>
                    <a:bodyPr/>
                    <a:lstStyle/>
                    <a:p>
                      <a:pPr algn="ctr" fontAlgn="ctr"/>
                      <a:endParaRPr lang="nl-NL" sz="1000" b="0" i="0" u="none" strike="noStrike" dirty="0">
                        <a:solidFill>
                          <a:srgbClr val="000000"/>
                        </a:solidFill>
                        <a:effectLst/>
                        <a:latin typeface="Calibri" panose="020F0502020204030204" pitchFamily="34" charset="0"/>
                      </a:endParaRPr>
                    </a:p>
                  </a:txBody>
                  <a:tcPr marL="5823" marR="5823" marT="5823" marB="0" anchor="ctr">
                    <a:lnL>
                      <a:noFill/>
                    </a:lnL>
                    <a:lnR>
                      <a:noFill/>
                    </a:lnR>
                    <a:lnT>
                      <a:noFill/>
                    </a:lnT>
                    <a:lnB>
                      <a:noFill/>
                    </a:lnB>
                    <a:noFill/>
                  </a:tcPr>
                </a:tc>
                <a:extLst>
                  <a:ext uri="{0D108BD9-81ED-4DB2-BD59-A6C34878D82A}">
                    <a16:rowId xmlns:a16="http://schemas.microsoft.com/office/drawing/2014/main" val="2279526223"/>
                  </a:ext>
                </a:extLst>
              </a:tr>
              <a:tr h="168855">
                <a:tc>
                  <a:txBody>
                    <a:bodyPr/>
                    <a:lstStyle/>
                    <a:p>
                      <a:pPr algn="l" fontAlgn="b"/>
                      <a:r>
                        <a:rPr lang="nl-NL" sz="1000" b="0" i="0" u="none" strike="noStrike">
                          <a:solidFill>
                            <a:srgbClr val="000000"/>
                          </a:solidFill>
                          <a:effectLst/>
                          <a:latin typeface="Calibri" panose="020F0502020204030204" pitchFamily="34" charset="0"/>
                        </a:rPr>
                        <a:t>GWP waarde koudemiddel</a:t>
                      </a:r>
                    </a:p>
                  </a:txBody>
                  <a:tcPr marL="5823" marR="5823" marT="5823" marB="0" anchor="b">
                    <a:lnL>
                      <a:noFill/>
                    </a:lnL>
                    <a:lnR>
                      <a:noFill/>
                    </a:lnR>
                    <a:lnT>
                      <a:noFill/>
                    </a:lnT>
                    <a:lnB>
                      <a:noFill/>
                    </a:lnB>
                    <a:noFill/>
                  </a:tcPr>
                </a:tc>
                <a:tc>
                  <a:txBody>
                    <a:bodyPr/>
                    <a:lstStyle/>
                    <a:p>
                      <a:pPr algn="ctr" fontAlgn="ctr"/>
                      <a:r>
                        <a:rPr lang="nl-NL" sz="1000" b="0" i="0" u="none" strike="noStrike">
                          <a:solidFill>
                            <a:srgbClr val="000000"/>
                          </a:solidFill>
                          <a:effectLst/>
                          <a:latin typeface="Calibri" panose="020F0502020204030204" pitchFamily="34" charset="0"/>
                        </a:rPr>
                        <a:t>4657</a:t>
                      </a:r>
                    </a:p>
                  </a:txBody>
                  <a:tcPr marL="5823" marR="5823" marT="5823" marB="0" anchor="ctr">
                    <a:lnL>
                      <a:noFill/>
                    </a:lnL>
                    <a:lnR>
                      <a:noFill/>
                    </a:lnR>
                    <a:lnT>
                      <a:noFill/>
                    </a:lnT>
                    <a:lnB>
                      <a:noFill/>
                    </a:lnB>
                    <a:noFill/>
                  </a:tcPr>
                </a:tc>
                <a:tc>
                  <a:txBody>
                    <a:bodyPr/>
                    <a:lstStyle/>
                    <a:p>
                      <a:pPr algn="ctr" fontAlgn="ctr"/>
                      <a:r>
                        <a:rPr lang="nl-NL" sz="1000" b="0" i="0" u="none" strike="noStrike">
                          <a:solidFill>
                            <a:srgbClr val="000000"/>
                          </a:solidFill>
                          <a:effectLst/>
                          <a:latin typeface="Calibri" panose="020F0502020204030204" pitchFamily="34" charset="0"/>
                        </a:rPr>
                        <a:t>10900</a:t>
                      </a:r>
                    </a:p>
                  </a:txBody>
                  <a:tcPr marL="5823" marR="5823" marT="5823" marB="0" anchor="ctr">
                    <a:lnL>
                      <a:noFill/>
                    </a:lnL>
                    <a:lnR>
                      <a:noFill/>
                    </a:lnR>
                    <a:lnT>
                      <a:noFill/>
                    </a:lnT>
                    <a:lnB>
                      <a:noFill/>
                    </a:lnB>
                    <a:noFill/>
                  </a:tcPr>
                </a:tc>
                <a:tc>
                  <a:txBody>
                    <a:bodyPr/>
                    <a:lstStyle/>
                    <a:p>
                      <a:pPr algn="ctr" fontAlgn="ctr"/>
                      <a:r>
                        <a:rPr lang="nl-NL" sz="1000" b="0" i="0" u="none" strike="noStrike">
                          <a:solidFill>
                            <a:srgbClr val="000000"/>
                          </a:solidFill>
                          <a:effectLst/>
                          <a:latin typeface="Calibri" panose="020F0502020204030204" pitchFamily="34" charset="0"/>
                        </a:rPr>
                        <a:t>1810</a:t>
                      </a:r>
                    </a:p>
                  </a:txBody>
                  <a:tcPr marL="5823" marR="5823" marT="5823" marB="0" anchor="ctr">
                    <a:lnL>
                      <a:noFill/>
                    </a:lnL>
                    <a:lnR>
                      <a:noFill/>
                    </a:lnR>
                    <a:lnT>
                      <a:noFill/>
                    </a:lnT>
                    <a:lnB>
                      <a:noFill/>
                    </a:lnB>
                    <a:noFill/>
                  </a:tcPr>
                </a:tc>
                <a:tc>
                  <a:txBody>
                    <a:bodyPr/>
                    <a:lstStyle/>
                    <a:p>
                      <a:pPr algn="ctr" fontAlgn="ctr"/>
                      <a:r>
                        <a:rPr lang="nl-NL" sz="1000" b="0" i="0" u="none" strike="noStrike">
                          <a:solidFill>
                            <a:srgbClr val="000000"/>
                          </a:solidFill>
                          <a:effectLst/>
                          <a:latin typeface="Calibri" panose="020F0502020204030204" pitchFamily="34" charset="0"/>
                        </a:rPr>
                        <a:t>1430</a:t>
                      </a:r>
                    </a:p>
                  </a:txBody>
                  <a:tcPr marL="5823" marR="5823" marT="5823" marB="0" anchor="ctr">
                    <a:lnL>
                      <a:noFill/>
                    </a:lnL>
                    <a:lnR>
                      <a:noFill/>
                    </a:lnR>
                    <a:lnT>
                      <a:noFill/>
                    </a:lnT>
                    <a:lnB>
                      <a:noFill/>
                    </a:lnB>
                    <a:noFill/>
                  </a:tcPr>
                </a:tc>
                <a:tc>
                  <a:txBody>
                    <a:bodyPr/>
                    <a:lstStyle/>
                    <a:p>
                      <a:pPr algn="ctr" fontAlgn="ctr"/>
                      <a:r>
                        <a:rPr lang="nl-NL" sz="1000" b="0" i="0" u="none" strike="noStrike" dirty="0">
                          <a:solidFill>
                            <a:srgbClr val="000000"/>
                          </a:solidFill>
                          <a:effectLst/>
                          <a:latin typeface="Calibri" panose="020F0502020204030204" pitchFamily="34" charset="0"/>
                        </a:rPr>
                        <a:t>3922</a:t>
                      </a:r>
                    </a:p>
                  </a:txBody>
                  <a:tcPr marL="5823" marR="5823" marT="5823" marB="0" anchor="ctr">
                    <a:lnL>
                      <a:noFill/>
                    </a:lnL>
                    <a:lnR>
                      <a:noFill/>
                    </a:lnR>
                    <a:lnT>
                      <a:noFill/>
                    </a:lnT>
                    <a:lnB>
                      <a:noFill/>
                    </a:lnB>
                    <a:noFill/>
                  </a:tcPr>
                </a:tc>
                <a:tc>
                  <a:txBody>
                    <a:bodyPr/>
                    <a:lstStyle/>
                    <a:p>
                      <a:pPr algn="ctr" fontAlgn="ctr"/>
                      <a:r>
                        <a:rPr lang="nl-NL" sz="1000" b="0" i="0" u="none" strike="noStrike">
                          <a:solidFill>
                            <a:srgbClr val="000000"/>
                          </a:solidFill>
                          <a:effectLst/>
                          <a:latin typeface="Calibri" panose="020F0502020204030204" pitchFamily="34" charset="0"/>
                        </a:rPr>
                        <a:t>3985</a:t>
                      </a:r>
                    </a:p>
                  </a:txBody>
                  <a:tcPr marL="5823" marR="5823" marT="5823" marB="0" anchor="ctr">
                    <a:lnL>
                      <a:noFill/>
                    </a:lnL>
                    <a:lnR>
                      <a:noFill/>
                    </a:lnR>
                    <a:lnT>
                      <a:noFill/>
                    </a:lnT>
                    <a:lnB>
                      <a:noFill/>
                    </a:lnB>
                    <a:noFill/>
                  </a:tcPr>
                </a:tc>
                <a:tc>
                  <a:txBody>
                    <a:bodyPr/>
                    <a:lstStyle/>
                    <a:p>
                      <a:pPr algn="ctr" fontAlgn="ctr"/>
                      <a:r>
                        <a:rPr lang="nl-NL" sz="1000" b="0" i="0" u="none" strike="noStrike">
                          <a:solidFill>
                            <a:srgbClr val="000000"/>
                          </a:solidFill>
                          <a:effectLst/>
                          <a:latin typeface="Calibri" panose="020F0502020204030204" pitchFamily="34" charset="0"/>
                        </a:rPr>
                        <a:t>1397</a:t>
                      </a:r>
                    </a:p>
                  </a:txBody>
                  <a:tcPr marL="5823" marR="5823" marT="5823" marB="0" anchor="ctr">
                    <a:lnL>
                      <a:noFill/>
                    </a:lnL>
                    <a:lnR>
                      <a:noFill/>
                    </a:lnR>
                    <a:lnT>
                      <a:noFill/>
                    </a:lnT>
                    <a:lnB>
                      <a:noFill/>
                    </a:lnB>
                    <a:noFill/>
                  </a:tcPr>
                </a:tc>
                <a:tc>
                  <a:txBody>
                    <a:bodyPr/>
                    <a:lstStyle/>
                    <a:p>
                      <a:pPr algn="ctr" fontAlgn="ctr"/>
                      <a:r>
                        <a:rPr lang="nl-NL" sz="1000" b="0" i="0" u="none" strike="noStrike">
                          <a:solidFill>
                            <a:srgbClr val="000000"/>
                          </a:solidFill>
                          <a:effectLst/>
                          <a:latin typeface="Calibri" panose="020F0502020204030204" pitchFamily="34" charset="0"/>
                        </a:rPr>
                        <a:t>2140</a:t>
                      </a:r>
                    </a:p>
                  </a:txBody>
                  <a:tcPr marL="5823" marR="5823" marT="5823" marB="0" anchor="ctr">
                    <a:lnL>
                      <a:noFill/>
                    </a:lnL>
                    <a:lnR>
                      <a:noFill/>
                    </a:lnR>
                    <a:lnT>
                      <a:noFill/>
                    </a:lnT>
                    <a:lnB>
                      <a:noFill/>
                    </a:lnB>
                    <a:noFill/>
                  </a:tcPr>
                </a:tc>
                <a:tc>
                  <a:txBody>
                    <a:bodyPr/>
                    <a:lstStyle/>
                    <a:p>
                      <a:pPr algn="ctr" fontAlgn="ctr"/>
                      <a:r>
                        <a:rPr lang="nl-NL" sz="1000" b="0" i="0" u="none" strike="noStrike">
                          <a:solidFill>
                            <a:srgbClr val="000000"/>
                          </a:solidFill>
                          <a:effectLst/>
                          <a:latin typeface="Calibri" panose="020F0502020204030204" pitchFamily="34" charset="0"/>
                        </a:rPr>
                        <a:t>2088</a:t>
                      </a:r>
                    </a:p>
                  </a:txBody>
                  <a:tcPr marL="5823" marR="5823" marT="5823" marB="0" anchor="ctr">
                    <a:lnL>
                      <a:noFill/>
                    </a:lnL>
                    <a:lnR>
                      <a:noFill/>
                    </a:lnR>
                    <a:lnT>
                      <a:noFill/>
                    </a:lnT>
                    <a:lnB>
                      <a:noFill/>
                    </a:lnB>
                    <a:noFill/>
                  </a:tcPr>
                </a:tc>
                <a:tc>
                  <a:txBody>
                    <a:bodyPr/>
                    <a:lstStyle/>
                    <a:p>
                      <a:pPr algn="ctr" fontAlgn="ctr"/>
                      <a:r>
                        <a:rPr lang="nl-NL" sz="1000" b="0" i="0" u="none" strike="noStrike">
                          <a:solidFill>
                            <a:srgbClr val="000000"/>
                          </a:solidFill>
                          <a:effectLst/>
                          <a:latin typeface="Calibri" panose="020F0502020204030204" pitchFamily="34" charset="0"/>
                        </a:rPr>
                        <a:t>675</a:t>
                      </a:r>
                    </a:p>
                  </a:txBody>
                  <a:tcPr marL="5823" marR="5823" marT="5823" marB="0" anchor="ctr">
                    <a:lnL>
                      <a:noFill/>
                    </a:lnL>
                    <a:lnR>
                      <a:noFill/>
                    </a:lnR>
                    <a:lnT>
                      <a:noFill/>
                    </a:lnT>
                    <a:lnB>
                      <a:noFill/>
                    </a:lnB>
                    <a:noFill/>
                  </a:tcPr>
                </a:tc>
                <a:tc>
                  <a:txBody>
                    <a:bodyPr/>
                    <a:lstStyle/>
                    <a:p>
                      <a:pPr algn="ctr" fontAlgn="ctr"/>
                      <a:r>
                        <a:rPr lang="nl-NL" sz="1000" b="0" i="0" u="none" strike="noStrike">
                          <a:solidFill>
                            <a:srgbClr val="000000"/>
                          </a:solidFill>
                          <a:effectLst/>
                          <a:latin typeface="Calibri" panose="020F0502020204030204" pitchFamily="34" charset="0"/>
                        </a:rPr>
                        <a:t>753</a:t>
                      </a:r>
                    </a:p>
                  </a:txBody>
                  <a:tcPr marL="5823" marR="5823" marT="5823" marB="0" anchor="ctr">
                    <a:lnL>
                      <a:noFill/>
                    </a:lnL>
                    <a:lnR>
                      <a:noFill/>
                    </a:lnR>
                    <a:lnT>
                      <a:noFill/>
                    </a:lnT>
                    <a:lnB>
                      <a:noFill/>
                    </a:lnB>
                    <a:noFill/>
                  </a:tcPr>
                </a:tc>
                <a:tc>
                  <a:txBody>
                    <a:bodyPr/>
                    <a:lstStyle/>
                    <a:p>
                      <a:pPr algn="ctr" fontAlgn="ctr"/>
                      <a:r>
                        <a:rPr lang="nl-NL" sz="1000" b="0" i="0" u="none" strike="noStrike">
                          <a:solidFill>
                            <a:srgbClr val="000000"/>
                          </a:solidFill>
                          <a:effectLst/>
                          <a:latin typeface="Calibri" panose="020F0502020204030204" pitchFamily="34" charset="0"/>
                        </a:rPr>
                        <a:t>148</a:t>
                      </a:r>
                    </a:p>
                  </a:txBody>
                  <a:tcPr marL="5823" marR="5823" marT="5823" marB="0" anchor="ctr">
                    <a:lnL>
                      <a:noFill/>
                    </a:lnL>
                    <a:lnR>
                      <a:noFill/>
                    </a:lnR>
                    <a:lnT>
                      <a:noFill/>
                    </a:lnT>
                    <a:lnB>
                      <a:noFill/>
                    </a:lnB>
                    <a:noFill/>
                  </a:tcPr>
                </a:tc>
                <a:tc>
                  <a:txBody>
                    <a:bodyPr/>
                    <a:lstStyle/>
                    <a:p>
                      <a:pPr algn="ctr" fontAlgn="b"/>
                      <a:r>
                        <a:rPr lang="nl-NL" sz="1000" b="0" i="0" u="none" strike="noStrike">
                          <a:solidFill>
                            <a:srgbClr val="000000"/>
                          </a:solidFill>
                          <a:effectLst/>
                          <a:latin typeface="Calibri" panose="020F0502020204030204" pitchFamily="34" charset="0"/>
                        </a:rPr>
                        <a:t>3</a:t>
                      </a:r>
                    </a:p>
                  </a:txBody>
                  <a:tcPr marL="5823" marR="5823" marT="5823" marB="0" anchor="b">
                    <a:lnL>
                      <a:noFill/>
                    </a:lnL>
                    <a:lnR>
                      <a:noFill/>
                    </a:lnR>
                    <a:lnT>
                      <a:noFill/>
                    </a:lnT>
                    <a:lnB>
                      <a:noFill/>
                    </a:lnB>
                    <a:noFill/>
                  </a:tcPr>
                </a:tc>
                <a:tc>
                  <a:txBody>
                    <a:bodyPr/>
                    <a:lstStyle/>
                    <a:p>
                      <a:pPr algn="ctr" fontAlgn="b"/>
                      <a:r>
                        <a:rPr lang="nl-NL" sz="1000" b="0" i="0" u="none" strike="noStrike">
                          <a:solidFill>
                            <a:srgbClr val="000000"/>
                          </a:solidFill>
                          <a:effectLst/>
                          <a:latin typeface="Calibri" panose="020F0502020204030204" pitchFamily="34" charset="0"/>
                        </a:rPr>
                        <a:t>4</a:t>
                      </a:r>
                    </a:p>
                  </a:txBody>
                  <a:tcPr marL="5823" marR="5823" marT="5823" marB="0" anchor="b">
                    <a:lnL>
                      <a:noFill/>
                    </a:lnL>
                    <a:lnR>
                      <a:noFill/>
                    </a:lnR>
                    <a:lnT>
                      <a:noFill/>
                    </a:lnT>
                    <a:lnB>
                      <a:noFill/>
                    </a:lnB>
                    <a:noFill/>
                  </a:tcPr>
                </a:tc>
                <a:tc>
                  <a:txBody>
                    <a:bodyPr/>
                    <a:lstStyle/>
                    <a:p>
                      <a:pPr algn="ctr" fontAlgn="b"/>
                      <a:r>
                        <a:rPr lang="nl-NL" sz="1000" b="0" i="0" u="none" strike="noStrike">
                          <a:solidFill>
                            <a:srgbClr val="000000"/>
                          </a:solidFill>
                          <a:effectLst/>
                          <a:latin typeface="Calibri" panose="020F0502020204030204" pitchFamily="34" charset="0"/>
                        </a:rPr>
                        <a:t>1</a:t>
                      </a:r>
                    </a:p>
                  </a:txBody>
                  <a:tcPr marL="5823" marR="5823" marT="5823" marB="0" anchor="b">
                    <a:lnL>
                      <a:noFill/>
                    </a:lnL>
                    <a:lnR>
                      <a:noFill/>
                    </a:lnR>
                    <a:lnT>
                      <a:noFill/>
                    </a:lnT>
                    <a:lnB>
                      <a:noFill/>
                    </a:lnB>
                    <a:noFill/>
                  </a:tcPr>
                </a:tc>
                <a:tc>
                  <a:txBody>
                    <a:bodyPr/>
                    <a:lstStyle/>
                    <a:p>
                      <a:pPr algn="ctr" fontAlgn="b"/>
                      <a:r>
                        <a:rPr lang="nl-NL" sz="1000" b="0" i="0" u="none" strike="noStrike">
                          <a:solidFill>
                            <a:srgbClr val="000000"/>
                          </a:solidFill>
                          <a:effectLst/>
                          <a:latin typeface="Calibri" panose="020F0502020204030204" pitchFamily="34" charset="0"/>
                        </a:rPr>
                        <a:t>0</a:t>
                      </a:r>
                    </a:p>
                  </a:txBody>
                  <a:tcPr marL="5823" marR="5823" marT="5823" marB="0" anchor="b">
                    <a:lnL>
                      <a:noFill/>
                    </a:lnL>
                    <a:lnR>
                      <a:noFill/>
                    </a:lnR>
                    <a:lnT>
                      <a:noFill/>
                    </a:lnT>
                    <a:lnB>
                      <a:noFill/>
                    </a:lnB>
                    <a:noFill/>
                  </a:tcPr>
                </a:tc>
                <a:extLst>
                  <a:ext uri="{0D108BD9-81ED-4DB2-BD59-A6C34878D82A}">
                    <a16:rowId xmlns:a16="http://schemas.microsoft.com/office/drawing/2014/main" val="3158981469"/>
                  </a:ext>
                </a:extLst>
              </a:tr>
              <a:tr h="168855">
                <a:tc>
                  <a:txBody>
                    <a:bodyPr/>
                    <a:lstStyle/>
                    <a:p>
                      <a:pPr algn="l" fontAlgn="b"/>
                      <a:endParaRPr lang="nl-NL" sz="1000" b="0" i="0" u="none" strike="noStrike" dirty="0">
                        <a:solidFill>
                          <a:srgbClr val="000000"/>
                        </a:solidFill>
                        <a:effectLst/>
                        <a:latin typeface="Calibri" panose="020F0502020204030204" pitchFamily="34" charset="0"/>
                      </a:endParaRPr>
                    </a:p>
                  </a:txBody>
                  <a:tcPr marL="5823" marR="5823" marT="5823" marB="0" anchor="b">
                    <a:lnL>
                      <a:noFill/>
                    </a:lnL>
                    <a:lnR>
                      <a:noFill/>
                    </a:lnR>
                    <a:lnT>
                      <a:noFill/>
                    </a:lnT>
                    <a:lnB>
                      <a:noFill/>
                    </a:lnB>
                    <a:noFill/>
                  </a:tcPr>
                </a:tc>
                <a:tc>
                  <a:txBody>
                    <a:bodyPr/>
                    <a:lstStyle/>
                    <a:p>
                      <a:pPr algn="ctr" fontAlgn="ctr"/>
                      <a:endParaRPr lang="nl-NL" sz="1000" b="0" i="0" u="none" strike="noStrike">
                        <a:solidFill>
                          <a:srgbClr val="000000"/>
                        </a:solidFill>
                        <a:effectLst/>
                        <a:latin typeface="Calibri" panose="020F0502020204030204" pitchFamily="34" charset="0"/>
                      </a:endParaRPr>
                    </a:p>
                  </a:txBody>
                  <a:tcPr marL="5823" marR="5823" marT="5823" marB="0" anchor="ctr">
                    <a:lnL>
                      <a:noFill/>
                    </a:lnL>
                    <a:lnR>
                      <a:noFill/>
                    </a:lnR>
                    <a:lnT>
                      <a:noFill/>
                    </a:lnT>
                    <a:lnB>
                      <a:noFill/>
                    </a:lnB>
                    <a:noFill/>
                  </a:tcPr>
                </a:tc>
                <a:tc>
                  <a:txBody>
                    <a:bodyPr/>
                    <a:lstStyle/>
                    <a:p>
                      <a:pPr algn="ctr" fontAlgn="ctr"/>
                      <a:endParaRPr lang="nl-NL" sz="1000" b="0" i="0" u="none" strike="noStrike">
                        <a:solidFill>
                          <a:srgbClr val="000000"/>
                        </a:solidFill>
                        <a:effectLst/>
                        <a:latin typeface="Calibri" panose="020F0502020204030204" pitchFamily="34" charset="0"/>
                      </a:endParaRPr>
                    </a:p>
                  </a:txBody>
                  <a:tcPr marL="5823" marR="5823" marT="5823" marB="0" anchor="ctr">
                    <a:lnL>
                      <a:noFill/>
                    </a:lnL>
                    <a:lnR>
                      <a:noFill/>
                    </a:lnR>
                    <a:lnT>
                      <a:noFill/>
                    </a:lnT>
                    <a:lnB>
                      <a:noFill/>
                    </a:lnB>
                    <a:noFill/>
                  </a:tcPr>
                </a:tc>
                <a:tc>
                  <a:txBody>
                    <a:bodyPr/>
                    <a:lstStyle/>
                    <a:p>
                      <a:pPr algn="ctr" fontAlgn="ctr"/>
                      <a:endParaRPr lang="nl-NL" sz="1000" b="0" i="0" u="none" strike="noStrike">
                        <a:solidFill>
                          <a:srgbClr val="000000"/>
                        </a:solidFill>
                        <a:effectLst/>
                        <a:latin typeface="Calibri" panose="020F0502020204030204" pitchFamily="34" charset="0"/>
                      </a:endParaRPr>
                    </a:p>
                  </a:txBody>
                  <a:tcPr marL="5823" marR="5823" marT="5823" marB="0" anchor="ctr">
                    <a:lnL>
                      <a:noFill/>
                    </a:lnL>
                    <a:lnR>
                      <a:noFill/>
                    </a:lnR>
                    <a:lnT>
                      <a:noFill/>
                    </a:lnT>
                    <a:lnB>
                      <a:noFill/>
                    </a:lnB>
                    <a:noFill/>
                  </a:tcPr>
                </a:tc>
                <a:tc>
                  <a:txBody>
                    <a:bodyPr/>
                    <a:lstStyle/>
                    <a:p>
                      <a:pPr algn="ctr" fontAlgn="ctr"/>
                      <a:endParaRPr lang="nl-NL" sz="1000" b="0" i="0" u="none" strike="noStrike">
                        <a:solidFill>
                          <a:srgbClr val="000000"/>
                        </a:solidFill>
                        <a:effectLst/>
                        <a:latin typeface="Calibri" panose="020F0502020204030204" pitchFamily="34" charset="0"/>
                      </a:endParaRPr>
                    </a:p>
                  </a:txBody>
                  <a:tcPr marL="5823" marR="5823" marT="5823" marB="0" anchor="ctr">
                    <a:lnL>
                      <a:noFill/>
                    </a:lnL>
                    <a:lnR>
                      <a:noFill/>
                    </a:lnR>
                    <a:lnT>
                      <a:noFill/>
                    </a:lnT>
                    <a:lnB>
                      <a:noFill/>
                    </a:lnB>
                    <a:noFill/>
                  </a:tcPr>
                </a:tc>
                <a:tc>
                  <a:txBody>
                    <a:bodyPr/>
                    <a:lstStyle/>
                    <a:p>
                      <a:pPr algn="ctr" fontAlgn="ctr"/>
                      <a:endParaRPr lang="nl-NL" sz="1000" b="0" i="0" u="none" strike="noStrike">
                        <a:solidFill>
                          <a:srgbClr val="000000"/>
                        </a:solidFill>
                        <a:effectLst/>
                        <a:latin typeface="Calibri" panose="020F0502020204030204" pitchFamily="34" charset="0"/>
                      </a:endParaRPr>
                    </a:p>
                  </a:txBody>
                  <a:tcPr marL="5823" marR="5823" marT="5823" marB="0" anchor="ctr">
                    <a:lnL>
                      <a:noFill/>
                    </a:lnL>
                    <a:lnR>
                      <a:noFill/>
                    </a:lnR>
                    <a:lnT>
                      <a:noFill/>
                    </a:lnT>
                    <a:lnB>
                      <a:noFill/>
                    </a:lnB>
                    <a:noFill/>
                  </a:tcPr>
                </a:tc>
                <a:tc>
                  <a:txBody>
                    <a:bodyPr/>
                    <a:lstStyle/>
                    <a:p>
                      <a:pPr algn="ctr" fontAlgn="ctr"/>
                      <a:endParaRPr lang="nl-NL" sz="1000" b="0" i="0" u="none" strike="noStrike">
                        <a:solidFill>
                          <a:srgbClr val="000000"/>
                        </a:solidFill>
                        <a:effectLst/>
                        <a:latin typeface="Calibri" panose="020F0502020204030204" pitchFamily="34" charset="0"/>
                      </a:endParaRPr>
                    </a:p>
                  </a:txBody>
                  <a:tcPr marL="5823" marR="5823" marT="5823" marB="0" anchor="ctr">
                    <a:lnL>
                      <a:noFill/>
                    </a:lnL>
                    <a:lnR>
                      <a:noFill/>
                    </a:lnR>
                    <a:lnT>
                      <a:noFill/>
                    </a:lnT>
                    <a:lnB>
                      <a:noFill/>
                    </a:lnB>
                    <a:noFill/>
                  </a:tcPr>
                </a:tc>
                <a:tc>
                  <a:txBody>
                    <a:bodyPr/>
                    <a:lstStyle/>
                    <a:p>
                      <a:pPr algn="ctr" fontAlgn="ctr"/>
                      <a:endParaRPr lang="nl-NL" sz="1000" b="0" i="0" u="none" strike="noStrike">
                        <a:solidFill>
                          <a:srgbClr val="000000"/>
                        </a:solidFill>
                        <a:effectLst/>
                        <a:latin typeface="Calibri" panose="020F0502020204030204" pitchFamily="34" charset="0"/>
                      </a:endParaRPr>
                    </a:p>
                  </a:txBody>
                  <a:tcPr marL="5823" marR="5823" marT="5823" marB="0" anchor="ctr">
                    <a:lnL>
                      <a:noFill/>
                    </a:lnL>
                    <a:lnR>
                      <a:noFill/>
                    </a:lnR>
                    <a:lnT>
                      <a:noFill/>
                    </a:lnT>
                    <a:lnB>
                      <a:noFill/>
                    </a:lnB>
                    <a:noFill/>
                  </a:tcPr>
                </a:tc>
                <a:tc>
                  <a:txBody>
                    <a:bodyPr/>
                    <a:lstStyle/>
                    <a:p>
                      <a:pPr algn="ctr" fontAlgn="ctr"/>
                      <a:endParaRPr lang="nl-NL" sz="1000" b="0" i="0" u="none" strike="noStrike">
                        <a:solidFill>
                          <a:srgbClr val="000000"/>
                        </a:solidFill>
                        <a:effectLst/>
                        <a:latin typeface="Calibri" panose="020F0502020204030204" pitchFamily="34" charset="0"/>
                      </a:endParaRPr>
                    </a:p>
                  </a:txBody>
                  <a:tcPr marL="5823" marR="5823" marT="5823" marB="0" anchor="ctr">
                    <a:lnL>
                      <a:noFill/>
                    </a:lnL>
                    <a:lnR>
                      <a:noFill/>
                    </a:lnR>
                    <a:lnT>
                      <a:noFill/>
                    </a:lnT>
                    <a:lnB>
                      <a:noFill/>
                    </a:lnB>
                    <a:noFill/>
                  </a:tcPr>
                </a:tc>
                <a:tc>
                  <a:txBody>
                    <a:bodyPr/>
                    <a:lstStyle/>
                    <a:p>
                      <a:pPr algn="ctr" fontAlgn="ctr"/>
                      <a:endParaRPr lang="nl-NL" sz="1000" b="0" i="0" u="none" strike="noStrike">
                        <a:solidFill>
                          <a:srgbClr val="000000"/>
                        </a:solidFill>
                        <a:effectLst/>
                        <a:latin typeface="Calibri" panose="020F0502020204030204" pitchFamily="34" charset="0"/>
                      </a:endParaRPr>
                    </a:p>
                  </a:txBody>
                  <a:tcPr marL="5823" marR="5823" marT="5823" marB="0" anchor="ctr">
                    <a:lnL>
                      <a:noFill/>
                    </a:lnL>
                    <a:lnR>
                      <a:noFill/>
                    </a:lnR>
                    <a:lnT>
                      <a:noFill/>
                    </a:lnT>
                    <a:lnB>
                      <a:noFill/>
                    </a:lnB>
                    <a:noFill/>
                  </a:tcPr>
                </a:tc>
                <a:tc>
                  <a:txBody>
                    <a:bodyPr/>
                    <a:lstStyle/>
                    <a:p>
                      <a:pPr algn="ctr" fontAlgn="ctr"/>
                      <a:endParaRPr lang="nl-NL" sz="1000" b="0" i="0" u="none" strike="noStrike">
                        <a:solidFill>
                          <a:srgbClr val="000000"/>
                        </a:solidFill>
                        <a:effectLst/>
                        <a:latin typeface="Calibri" panose="020F0502020204030204" pitchFamily="34" charset="0"/>
                      </a:endParaRPr>
                    </a:p>
                  </a:txBody>
                  <a:tcPr marL="5823" marR="5823" marT="5823" marB="0" anchor="ctr">
                    <a:lnL>
                      <a:noFill/>
                    </a:lnL>
                    <a:lnR>
                      <a:noFill/>
                    </a:lnR>
                    <a:lnT>
                      <a:noFill/>
                    </a:lnT>
                    <a:lnB>
                      <a:noFill/>
                    </a:lnB>
                    <a:noFill/>
                  </a:tcPr>
                </a:tc>
                <a:tc>
                  <a:txBody>
                    <a:bodyPr/>
                    <a:lstStyle/>
                    <a:p>
                      <a:pPr algn="ctr" fontAlgn="ctr"/>
                      <a:endParaRPr lang="nl-NL" sz="1000" b="0" i="0" u="none" strike="noStrike">
                        <a:solidFill>
                          <a:srgbClr val="000000"/>
                        </a:solidFill>
                        <a:effectLst/>
                        <a:latin typeface="Calibri" panose="020F0502020204030204" pitchFamily="34" charset="0"/>
                      </a:endParaRPr>
                    </a:p>
                  </a:txBody>
                  <a:tcPr marL="5823" marR="5823" marT="5823" marB="0" anchor="ctr">
                    <a:lnL>
                      <a:noFill/>
                    </a:lnL>
                    <a:lnR>
                      <a:noFill/>
                    </a:lnR>
                    <a:lnT>
                      <a:noFill/>
                    </a:lnT>
                    <a:lnB>
                      <a:noFill/>
                    </a:lnB>
                    <a:noFill/>
                  </a:tcPr>
                </a:tc>
                <a:tc>
                  <a:txBody>
                    <a:bodyPr/>
                    <a:lstStyle/>
                    <a:p>
                      <a:pPr algn="ctr" fontAlgn="ctr"/>
                      <a:endParaRPr lang="nl-NL" sz="1000" b="0" i="0" u="none" strike="noStrike">
                        <a:solidFill>
                          <a:srgbClr val="000000"/>
                        </a:solidFill>
                        <a:effectLst/>
                        <a:latin typeface="Calibri" panose="020F0502020204030204" pitchFamily="34" charset="0"/>
                      </a:endParaRPr>
                    </a:p>
                  </a:txBody>
                  <a:tcPr marL="5823" marR="5823" marT="5823" marB="0" anchor="ctr">
                    <a:lnL>
                      <a:noFill/>
                    </a:lnL>
                    <a:lnR>
                      <a:noFill/>
                    </a:lnR>
                    <a:lnT>
                      <a:noFill/>
                    </a:lnT>
                    <a:lnB>
                      <a:noFill/>
                    </a:lnB>
                    <a:noFill/>
                  </a:tcPr>
                </a:tc>
                <a:tc>
                  <a:txBody>
                    <a:bodyPr/>
                    <a:lstStyle/>
                    <a:p>
                      <a:pPr algn="ctr" fontAlgn="b"/>
                      <a:endParaRPr lang="nl-NL" sz="1000" b="0" i="0" u="none" strike="noStrike">
                        <a:solidFill>
                          <a:srgbClr val="000000"/>
                        </a:solidFill>
                        <a:effectLst/>
                        <a:latin typeface="Calibri" panose="020F0502020204030204" pitchFamily="34" charset="0"/>
                      </a:endParaRPr>
                    </a:p>
                  </a:txBody>
                  <a:tcPr marL="5823" marR="5823" marT="5823" marB="0" anchor="b">
                    <a:lnL>
                      <a:noFill/>
                    </a:lnL>
                    <a:lnR>
                      <a:noFill/>
                    </a:lnR>
                    <a:lnT>
                      <a:noFill/>
                    </a:lnT>
                    <a:lnB>
                      <a:noFill/>
                    </a:lnB>
                    <a:noFill/>
                  </a:tcPr>
                </a:tc>
                <a:tc>
                  <a:txBody>
                    <a:bodyPr/>
                    <a:lstStyle/>
                    <a:p>
                      <a:pPr algn="ctr" fontAlgn="b"/>
                      <a:endParaRPr lang="nl-NL" sz="1000" b="0" i="0" u="none" strike="noStrike">
                        <a:solidFill>
                          <a:srgbClr val="000000"/>
                        </a:solidFill>
                        <a:effectLst/>
                        <a:latin typeface="Calibri" panose="020F0502020204030204" pitchFamily="34" charset="0"/>
                      </a:endParaRPr>
                    </a:p>
                  </a:txBody>
                  <a:tcPr marL="5823" marR="5823" marT="5823" marB="0" anchor="b">
                    <a:lnL>
                      <a:noFill/>
                    </a:lnL>
                    <a:lnR>
                      <a:noFill/>
                    </a:lnR>
                    <a:lnT>
                      <a:noFill/>
                    </a:lnT>
                    <a:lnB>
                      <a:noFill/>
                    </a:lnB>
                    <a:noFill/>
                  </a:tcPr>
                </a:tc>
                <a:tc>
                  <a:txBody>
                    <a:bodyPr/>
                    <a:lstStyle/>
                    <a:p>
                      <a:pPr algn="ctr" fontAlgn="b"/>
                      <a:endParaRPr lang="nl-NL" sz="1000" b="0" i="0" u="none" strike="noStrike">
                        <a:solidFill>
                          <a:srgbClr val="000000"/>
                        </a:solidFill>
                        <a:effectLst/>
                        <a:latin typeface="Calibri" panose="020F0502020204030204" pitchFamily="34" charset="0"/>
                      </a:endParaRPr>
                    </a:p>
                  </a:txBody>
                  <a:tcPr marL="5823" marR="5823" marT="5823" marB="0" anchor="b">
                    <a:lnL>
                      <a:noFill/>
                    </a:lnL>
                    <a:lnR>
                      <a:noFill/>
                    </a:lnR>
                    <a:lnT>
                      <a:noFill/>
                    </a:lnT>
                    <a:lnB>
                      <a:noFill/>
                    </a:lnB>
                    <a:noFill/>
                  </a:tcPr>
                </a:tc>
                <a:tc>
                  <a:txBody>
                    <a:bodyPr/>
                    <a:lstStyle/>
                    <a:p>
                      <a:pPr algn="ctr" fontAlgn="b"/>
                      <a:endParaRPr lang="nl-NL" sz="1000" b="0" i="0" u="none" strike="noStrike" dirty="0">
                        <a:solidFill>
                          <a:srgbClr val="000000"/>
                        </a:solidFill>
                        <a:effectLst/>
                        <a:latin typeface="Calibri" panose="020F0502020204030204" pitchFamily="34" charset="0"/>
                      </a:endParaRPr>
                    </a:p>
                  </a:txBody>
                  <a:tcPr marL="5823" marR="5823" marT="5823" marB="0" anchor="b">
                    <a:lnL>
                      <a:noFill/>
                    </a:lnL>
                    <a:lnR>
                      <a:noFill/>
                    </a:lnR>
                    <a:lnT>
                      <a:noFill/>
                    </a:lnT>
                    <a:lnB>
                      <a:noFill/>
                    </a:lnB>
                    <a:noFill/>
                  </a:tcPr>
                </a:tc>
                <a:extLst>
                  <a:ext uri="{0D108BD9-81ED-4DB2-BD59-A6C34878D82A}">
                    <a16:rowId xmlns:a16="http://schemas.microsoft.com/office/drawing/2014/main" val="1465068755"/>
                  </a:ext>
                </a:extLst>
              </a:tr>
              <a:tr h="168855">
                <a:tc>
                  <a:txBody>
                    <a:bodyPr/>
                    <a:lstStyle/>
                    <a:p>
                      <a:pPr algn="l" fontAlgn="b"/>
                      <a:r>
                        <a:rPr lang="nl-NL" sz="1000" b="0" i="0" u="none" strike="noStrike">
                          <a:solidFill>
                            <a:srgbClr val="000000"/>
                          </a:solidFill>
                          <a:effectLst/>
                          <a:latin typeface="Calibri" panose="020F0502020204030204" pitchFamily="34" charset="0"/>
                        </a:rPr>
                        <a:t>ODP waarde</a:t>
                      </a:r>
                    </a:p>
                  </a:txBody>
                  <a:tcPr marL="5823" marR="5823" marT="5823" marB="0" anchor="b">
                    <a:lnL>
                      <a:noFill/>
                    </a:lnL>
                    <a:lnR>
                      <a:noFill/>
                    </a:lnR>
                    <a:lnT>
                      <a:noFill/>
                    </a:lnT>
                    <a:lnB>
                      <a:noFill/>
                    </a:lnB>
                    <a:noFill/>
                  </a:tcPr>
                </a:tc>
                <a:tc>
                  <a:txBody>
                    <a:bodyPr/>
                    <a:lstStyle/>
                    <a:p>
                      <a:pPr algn="ctr" fontAlgn="b"/>
                      <a:r>
                        <a:rPr lang="nl-NL" sz="1000" b="0" i="0" u="none" strike="noStrike">
                          <a:solidFill>
                            <a:srgbClr val="000000"/>
                          </a:solidFill>
                          <a:effectLst/>
                          <a:latin typeface="Calibri" panose="020F0502020204030204" pitchFamily="34" charset="0"/>
                        </a:rPr>
                        <a:t>0,23</a:t>
                      </a:r>
                    </a:p>
                  </a:txBody>
                  <a:tcPr marL="5823" marR="5823" marT="5823" marB="0" anchor="b">
                    <a:lnL>
                      <a:noFill/>
                    </a:lnL>
                    <a:lnR>
                      <a:noFill/>
                    </a:lnR>
                    <a:lnT>
                      <a:noFill/>
                    </a:lnT>
                    <a:lnB>
                      <a:noFill/>
                    </a:lnB>
                    <a:noFill/>
                  </a:tcPr>
                </a:tc>
                <a:tc>
                  <a:txBody>
                    <a:bodyPr/>
                    <a:lstStyle/>
                    <a:p>
                      <a:pPr algn="ctr" fontAlgn="b"/>
                      <a:r>
                        <a:rPr lang="nl-NL" sz="1000" b="0" i="0" u="none" strike="noStrike">
                          <a:solidFill>
                            <a:srgbClr val="000000"/>
                          </a:solidFill>
                          <a:effectLst/>
                          <a:latin typeface="Calibri" panose="020F0502020204030204" pitchFamily="34" charset="0"/>
                        </a:rPr>
                        <a:t>1</a:t>
                      </a:r>
                    </a:p>
                  </a:txBody>
                  <a:tcPr marL="5823" marR="5823" marT="5823" marB="0" anchor="b">
                    <a:lnL>
                      <a:noFill/>
                    </a:lnL>
                    <a:lnR>
                      <a:noFill/>
                    </a:lnR>
                    <a:lnT>
                      <a:noFill/>
                    </a:lnT>
                    <a:lnB>
                      <a:noFill/>
                    </a:lnB>
                    <a:noFill/>
                  </a:tcPr>
                </a:tc>
                <a:tc>
                  <a:txBody>
                    <a:bodyPr/>
                    <a:lstStyle/>
                    <a:p>
                      <a:pPr algn="ctr" fontAlgn="b"/>
                      <a:r>
                        <a:rPr lang="nl-NL" sz="1000" b="0" i="0" u="none" strike="noStrike">
                          <a:solidFill>
                            <a:srgbClr val="000000"/>
                          </a:solidFill>
                          <a:effectLst/>
                          <a:latin typeface="Calibri" panose="020F0502020204030204" pitchFamily="34" charset="0"/>
                        </a:rPr>
                        <a:t>0,055</a:t>
                      </a:r>
                    </a:p>
                  </a:txBody>
                  <a:tcPr marL="5823" marR="5823" marT="5823" marB="0" anchor="b">
                    <a:lnL>
                      <a:noFill/>
                    </a:lnL>
                    <a:lnR>
                      <a:noFill/>
                    </a:lnR>
                    <a:lnT>
                      <a:noFill/>
                    </a:lnT>
                    <a:lnB>
                      <a:noFill/>
                    </a:lnB>
                    <a:noFill/>
                  </a:tcPr>
                </a:tc>
                <a:tc>
                  <a:txBody>
                    <a:bodyPr/>
                    <a:lstStyle/>
                    <a:p>
                      <a:pPr algn="ctr" fontAlgn="b"/>
                      <a:r>
                        <a:rPr lang="nl-NL" sz="1000" b="0" i="0" u="none" strike="noStrike">
                          <a:solidFill>
                            <a:srgbClr val="000000"/>
                          </a:solidFill>
                          <a:effectLst/>
                          <a:latin typeface="Calibri" panose="020F0502020204030204" pitchFamily="34" charset="0"/>
                        </a:rPr>
                        <a:t>0</a:t>
                      </a:r>
                    </a:p>
                  </a:txBody>
                  <a:tcPr marL="5823" marR="5823" marT="5823" marB="0" anchor="b">
                    <a:lnL>
                      <a:noFill/>
                    </a:lnL>
                    <a:lnR>
                      <a:noFill/>
                    </a:lnR>
                    <a:lnT>
                      <a:noFill/>
                    </a:lnT>
                    <a:lnB>
                      <a:noFill/>
                    </a:lnB>
                    <a:noFill/>
                  </a:tcPr>
                </a:tc>
                <a:tc>
                  <a:txBody>
                    <a:bodyPr/>
                    <a:lstStyle/>
                    <a:p>
                      <a:pPr algn="ctr" fontAlgn="b"/>
                      <a:r>
                        <a:rPr lang="nl-NL" sz="1000" b="0" i="0" u="none" strike="noStrike">
                          <a:solidFill>
                            <a:srgbClr val="000000"/>
                          </a:solidFill>
                          <a:effectLst/>
                          <a:latin typeface="Calibri" panose="020F0502020204030204" pitchFamily="34" charset="0"/>
                        </a:rPr>
                        <a:t>0</a:t>
                      </a:r>
                    </a:p>
                  </a:txBody>
                  <a:tcPr marL="5823" marR="5823" marT="5823" marB="0" anchor="b">
                    <a:lnL>
                      <a:noFill/>
                    </a:lnL>
                    <a:lnR>
                      <a:noFill/>
                    </a:lnR>
                    <a:lnT>
                      <a:noFill/>
                    </a:lnT>
                    <a:lnB>
                      <a:noFill/>
                    </a:lnB>
                    <a:noFill/>
                  </a:tcPr>
                </a:tc>
                <a:tc>
                  <a:txBody>
                    <a:bodyPr/>
                    <a:lstStyle/>
                    <a:p>
                      <a:pPr algn="ctr" fontAlgn="b"/>
                      <a:r>
                        <a:rPr lang="nl-NL" sz="1000" b="0" i="0" u="none" strike="noStrike">
                          <a:solidFill>
                            <a:srgbClr val="000000"/>
                          </a:solidFill>
                          <a:effectLst/>
                          <a:latin typeface="Calibri" panose="020F0502020204030204" pitchFamily="34" charset="0"/>
                        </a:rPr>
                        <a:t>0</a:t>
                      </a:r>
                    </a:p>
                  </a:txBody>
                  <a:tcPr marL="5823" marR="5823" marT="5823" marB="0" anchor="b">
                    <a:lnL>
                      <a:noFill/>
                    </a:lnL>
                    <a:lnR>
                      <a:noFill/>
                    </a:lnR>
                    <a:lnT>
                      <a:noFill/>
                    </a:lnT>
                    <a:lnB>
                      <a:noFill/>
                    </a:lnB>
                    <a:noFill/>
                  </a:tcPr>
                </a:tc>
                <a:tc>
                  <a:txBody>
                    <a:bodyPr/>
                    <a:lstStyle/>
                    <a:p>
                      <a:pPr algn="ctr" fontAlgn="b"/>
                      <a:r>
                        <a:rPr lang="nl-NL" sz="1000" b="0" i="0" u="none" strike="noStrike">
                          <a:solidFill>
                            <a:srgbClr val="000000"/>
                          </a:solidFill>
                          <a:effectLst/>
                          <a:latin typeface="Calibri" panose="020F0502020204030204" pitchFamily="34" charset="0"/>
                        </a:rPr>
                        <a:t>0</a:t>
                      </a:r>
                    </a:p>
                  </a:txBody>
                  <a:tcPr marL="5823" marR="5823" marT="5823" marB="0" anchor="b">
                    <a:lnL>
                      <a:noFill/>
                    </a:lnL>
                    <a:lnR>
                      <a:noFill/>
                    </a:lnR>
                    <a:lnT>
                      <a:noFill/>
                    </a:lnT>
                    <a:lnB>
                      <a:noFill/>
                    </a:lnB>
                    <a:noFill/>
                  </a:tcPr>
                </a:tc>
                <a:tc>
                  <a:txBody>
                    <a:bodyPr/>
                    <a:lstStyle/>
                    <a:p>
                      <a:pPr algn="ctr" fontAlgn="b"/>
                      <a:r>
                        <a:rPr lang="nl-NL" sz="1000" b="0" i="0" u="none" strike="noStrike">
                          <a:solidFill>
                            <a:srgbClr val="000000"/>
                          </a:solidFill>
                          <a:effectLst/>
                          <a:latin typeface="Calibri" panose="020F0502020204030204" pitchFamily="34" charset="0"/>
                        </a:rPr>
                        <a:t>0</a:t>
                      </a:r>
                    </a:p>
                  </a:txBody>
                  <a:tcPr marL="5823" marR="5823" marT="5823" marB="0" anchor="b">
                    <a:lnL>
                      <a:noFill/>
                    </a:lnL>
                    <a:lnR>
                      <a:noFill/>
                    </a:lnR>
                    <a:lnT>
                      <a:noFill/>
                    </a:lnT>
                    <a:lnB>
                      <a:noFill/>
                    </a:lnB>
                    <a:noFill/>
                  </a:tcPr>
                </a:tc>
                <a:tc>
                  <a:txBody>
                    <a:bodyPr/>
                    <a:lstStyle/>
                    <a:p>
                      <a:pPr algn="ctr" fontAlgn="b"/>
                      <a:r>
                        <a:rPr lang="nl-NL" sz="1000" b="0" i="0" u="none" strike="noStrike">
                          <a:solidFill>
                            <a:srgbClr val="000000"/>
                          </a:solidFill>
                          <a:effectLst/>
                          <a:latin typeface="Calibri" panose="020F0502020204030204" pitchFamily="34" charset="0"/>
                        </a:rPr>
                        <a:t>0</a:t>
                      </a:r>
                    </a:p>
                  </a:txBody>
                  <a:tcPr marL="5823" marR="5823" marT="5823" marB="0" anchor="b">
                    <a:lnL>
                      <a:noFill/>
                    </a:lnL>
                    <a:lnR>
                      <a:noFill/>
                    </a:lnR>
                    <a:lnT>
                      <a:noFill/>
                    </a:lnT>
                    <a:lnB>
                      <a:noFill/>
                    </a:lnB>
                    <a:noFill/>
                  </a:tcPr>
                </a:tc>
                <a:tc>
                  <a:txBody>
                    <a:bodyPr/>
                    <a:lstStyle/>
                    <a:p>
                      <a:pPr algn="ctr" fontAlgn="b"/>
                      <a:r>
                        <a:rPr lang="nl-NL" sz="1000" b="0" i="0" u="none" strike="noStrike">
                          <a:solidFill>
                            <a:srgbClr val="000000"/>
                          </a:solidFill>
                          <a:effectLst/>
                          <a:latin typeface="Calibri" panose="020F0502020204030204" pitchFamily="34" charset="0"/>
                        </a:rPr>
                        <a:t>0</a:t>
                      </a:r>
                    </a:p>
                  </a:txBody>
                  <a:tcPr marL="5823" marR="5823" marT="5823" marB="0" anchor="b">
                    <a:lnL>
                      <a:noFill/>
                    </a:lnL>
                    <a:lnR>
                      <a:noFill/>
                    </a:lnR>
                    <a:lnT>
                      <a:noFill/>
                    </a:lnT>
                    <a:lnB>
                      <a:noFill/>
                    </a:lnB>
                    <a:noFill/>
                  </a:tcPr>
                </a:tc>
                <a:tc>
                  <a:txBody>
                    <a:bodyPr/>
                    <a:lstStyle/>
                    <a:p>
                      <a:pPr algn="ctr" fontAlgn="b"/>
                      <a:r>
                        <a:rPr lang="nl-NL" sz="1000" b="0" i="0" u="none" strike="noStrike">
                          <a:solidFill>
                            <a:srgbClr val="000000"/>
                          </a:solidFill>
                          <a:effectLst/>
                          <a:latin typeface="Calibri" panose="020F0502020204030204" pitchFamily="34" charset="0"/>
                        </a:rPr>
                        <a:t>0</a:t>
                      </a:r>
                    </a:p>
                  </a:txBody>
                  <a:tcPr marL="5823" marR="5823" marT="5823" marB="0" anchor="b">
                    <a:lnL>
                      <a:noFill/>
                    </a:lnL>
                    <a:lnR>
                      <a:noFill/>
                    </a:lnR>
                    <a:lnT>
                      <a:noFill/>
                    </a:lnT>
                    <a:lnB>
                      <a:noFill/>
                    </a:lnB>
                    <a:noFill/>
                  </a:tcPr>
                </a:tc>
                <a:tc>
                  <a:txBody>
                    <a:bodyPr/>
                    <a:lstStyle/>
                    <a:p>
                      <a:pPr algn="ctr" fontAlgn="b"/>
                      <a:r>
                        <a:rPr lang="nl-NL" sz="1000" b="0" i="0" u="none" strike="noStrike">
                          <a:solidFill>
                            <a:srgbClr val="000000"/>
                          </a:solidFill>
                          <a:effectLst/>
                          <a:latin typeface="Calibri" panose="020F0502020204030204" pitchFamily="34" charset="0"/>
                        </a:rPr>
                        <a:t>0</a:t>
                      </a:r>
                    </a:p>
                  </a:txBody>
                  <a:tcPr marL="5823" marR="5823" marT="5823" marB="0" anchor="b">
                    <a:lnL>
                      <a:noFill/>
                    </a:lnL>
                    <a:lnR>
                      <a:noFill/>
                    </a:lnR>
                    <a:lnT>
                      <a:noFill/>
                    </a:lnT>
                    <a:lnB>
                      <a:noFill/>
                    </a:lnB>
                    <a:noFill/>
                  </a:tcPr>
                </a:tc>
                <a:tc>
                  <a:txBody>
                    <a:bodyPr/>
                    <a:lstStyle/>
                    <a:p>
                      <a:pPr algn="ctr" fontAlgn="b"/>
                      <a:r>
                        <a:rPr lang="nl-NL" sz="1000" b="0" i="0" u="none" strike="noStrike">
                          <a:solidFill>
                            <a:srgbClr val="000000"/>
                          </a:solidFill>
                          <a:effectLst/>
                          <a:latin typeface="Calibri" panose="020F0502020204030204" pitchFamily="34" charset="0"/>
                        </a:rPr>
                        <a:t>0</a:t>
                      </a:r>
                    </a:p>
                  </a:txBody>
                  <a:tcPr marL="5823" marR="5823" marT="5823" marB="0" anchor="b">
                    <a:lnL>
                      <a:noFill/>
                    </a:lnL>
                    <a:lnR>
                      <a:noFill/>
                    </a:lnR>
                    <a:lnT>
                      <a:noFill/>
                    </a:lnT>
                    <a:lnB>
                      <a:noFill/>
                    </a:lnB>
                    <a:noFill/>
                  </a:tcPr>
                </a:tc>
                <a:tc>
                  <a:txBody>
                    <a:bodyPr/>
                    <a:lstStyle/>
                    <a:p>
                      <a:pPr algn="ctr" fontAlgn="b"/>
                      <a:r>
                        <a:rPr lang="nl-NL" sz="1000" b="0" i="0" u="none" strike="noStrike">
                          <a:solidFill>
                            <a:srgbClr val="000000"/>
                          </a:solidFill>
                          <a:effectLst/>
                          <a:latin typeface="Calibri" panose="020F0502020204030204" pitchFamily="34" charset="0"/>
                        </a:rPr>
                        <a:t>0</a:t>
                      </a:r>
                    </a:p>
                  </a:txBody>
                  <a:tcPr marL="5823" marR="5823" marT="5823" marB="0" anchor="b">
                    <a:lnL>
                      <a:noFill/>
                    </a:lnL>
                    <a:lnR>
                      <a:noFill/>
                    </a:lnR>
                    <a:lnT>
                      <a:noFill/>
                    </a:lnT>
                    <a:lnB>
                      <a:noFill/>
                    </a:lnB>
                    <a:noFill/>
                  </a:tcPr>
                </a:tc>
                <a:tc>
                  <a:txBody>
                    <a:bodyPr/>
                    <a:lstStyle/>
                    <a:p>
                      <a:pPr algn="ctr" fontAlgn="b"/>
                      <a:r>
                        <a:rPr lang="nl-NL" sz="1000" b="0" i="0" u="none" strike="noStrike">
                          <a:solidFill>
                            <a:srgbClr val="000000"/>
                          </a:solidFill>
                          <a:effectLst/>
                          <a:latin typeface="Calibri" panose="020F0502020204030204" pitchFamily="34" charset="0"/>
                        </a:rPr>
                        <a:t>0</a:t>
                      </a:r>
                    </a:p>
                  </a:txBody>
                  <a:tcPr marL="5823" marR="5823" marT="5823" marB="0" anchor="b">
                    <a:lnL>
                      <a:noFill/>
                    </a:lnL>
                    <a:lnR>
                      <a:noFill/>
                    </a:lnR>
                    <a:lnT>
                      <a:noFill/>
                    </a:lnT>
                    <a:lnB>
                      <a:noFill/>
                    </a:lnB>
                    <a:noFill/>
                  </a:tcPr>
                </a:tc>
                <a:tc>
                  <a:txBody>
                    <a:bodyPr/>
                    <a:lstStyle/>
                    <a:p>
                      <a:pPr algn="ctr" fontAlgn="b"/>
                      <a:r>
                        <a:rPr lang="nl-NL" sz="1000" b="0" i="0" u="none" strike="noStrike">
                          <a:solidFill>
                            <a:srgbClr val="000000"/>
                          </a:solidFill>
                          <a:effectLst/>
                          <a:latin typeface="Calibri" panose="020F0502020204030204" pitchFamily="34" charset="0"/>
                        </a:rPr>
                        <a:t>0</a:t>
                      </a:r>
                    </a:p>
                  </a:txBody>
                  <a:tcPr marL="5823" marR="5823" marT="5823" marB="0" anchor="b">
                    <a:lnL>
                      <a:noFill/>
                    </a:lnL>
                    <a:lnR>
                      <a:noFill/>
                    </a:lnR>
                    <a:lnT>
                      <a:noFill/>
                    </a:lnT>
                    <a:lnB>
                      <a:noFill/>
                    </a:lnB>
                    <a:noFill/>
                  </a:tcPr>
                </a:tc>
                <a:extLst>
                  <a:ext uri="{0D108BD9-81ED-4DB2-BD59-A6C34878D82A}">
                    <a16:rowId xmlns:a16="http://schemas.microsoft.com/office/drawing/2014/main" val="1869643638"/>
                  </a:ext>
                </a:extLst>
              </a:tr>
              <a:tr h="168855">
                <a:tc>
                  <a:txBody>
                    <a:bodyPr/>
                    <a:lstStyle/>
                    <a:p>
                      <a:pPr algn="l" fontAlgn="b"/>
                      <a:r>
                        <a:rPr lang="nl-NL" sz="1000" b="0" i="0" u="none" strike="noStrike">
                          <a:solidFill>
                            <a:srgbClr val="000000"/>
                          </a:solidFill>
                          <a:effectLst/>
                          <a:latin typeface="Calibri" panose="020F0502020204030204" pitchFamily="34" charset="0"/>
                        </a:rPr>
                        <a:t>Brandbaarheid</a:t>
                      </a:r>
                    </a:p>
                  </a:txBody>
                  <a:tcPr marL="5823" marR="5823" marT="5823" marB="0" anchor="b">
                    <a:lnL>
                      <a:noFill/>
                    </a:lnL>
                    <a:lnR>
                      <a:noFill/>
                    </a:lnR>
                    <a:lnT>
                      <a:noFill/>
                    </a:lnT>
                    <a:lnB>
                      <a:noFill/>
                    </a:lnB>
                    <a:noFill/>
                  </a:tcPr>
                </a:tc>
                <a:tc>
                  <a:txBody>
                    <a:bodyPr/>
                    <a:lstStyle/>
                    <a:p>
                      <a:pPr algn="ctr" fontAlgn="b"/>
                      <a:r>
                        <a:rPr lang="nl-NL" sz="1000" b="0" i="0" u="none" strike="noStrike">
                          <a:solidFill>
                            <a:srgbClr val="000000"/>
                          </a:solidFill>
                          <a:effectLst/>
                          <a:latin typeface="Calibri" panose="020F0502020204030204" pitchFamily="34" charset="0"/>
                        </a:rPr>
                        <a:t>A1</a:t>
                      </a:r>
                    </a:p>
                  </a:txBody>
                  <a:tcPr marL="5823" marR="5823" marT="5823" marB="0" anchor="b">
                    <a:lnL>
                      <a:noFill/>
                    </a:lnL>
                    <a:lnR>
                      <a:noFill/>
                    </a:lnR>
                    <a:lnT>
                      <a:noFill/>
                    </a:lnT>
                    <a:lnB>
                      <a:noFill/>
                    </a:lnB>
                    <a:noFill/>
                  </a:tcPr>
                </a:tc>
                <a:tc>
                  <a:txBody>
                    <a:bodyPr/>
                    <a:lstStyle/>
                    <a:p>
                      <a:pPr algn="ctr" fontAlgn="b"/>
                      <a:r>
                        <a:rPr lang="nl-NL" sz="1000" b="0" i="0" u="none" strike="noStrike">
                          <a:solidFill>
                            <a:srgbClr val="000000"/>
                          </a:solidFill>
                          <a:effectLst/>
                          <a:latin typeface="Calibri" panose="020F0502020204030204" pitchFamily="34" charset="0"/>
                        </a:rPr>
                        <a:t>A1</a:t>
                      </a:r>
                    </a:p>
                  </a:txBody>
                  <a:tcPr marL="5823" marR="5823" marT="5823" marB="0" anchor="b">
                    <a:lnL>
                      <a:noFill/>
                    </a:lnL>
                    <a:lnR>
                      <a:noFill/>
                    </a:lnR>
                    <a:lnT>
                      <a:noFill/>
                    </a:lnT>
                    <a:lnB>
                      <a:noFill/>
                    </a:lnB>
                    <a:noFill/>
                  </a:tcPr>
                </a:tc>
                <a:tc>
                  <a:txBody>
                    <a:bodyPr/>
                    <a:lstStyle/>
                    <a:p>
                      <a:pPr algn="ctr" fontAlgn="b"/>
                      <a:r>
                        <a:rPr lang="nl-NL" sz="1000" b="0" i="0" u="none" strike="noStrike">
                          <a:solidFill>
                            <a:srgbClr val="000000"/>
                          </a:solidFill>
                          <a:effectLst/>
                          <a:latin typeface="Calibri" panose="020F0502020204030204" pitchFamily="34" charset="0"/>
                        </a:rPr>
                        <a:t>A1</a:t>
                      </a:r>
                    </a:p>
                  </a:txBody>
                  <a:tcPr marL="5823" marR="5823" marT="5823" marB="0" anchor="b">
                    <a:lnL>
                      <a:noFill/>
                    </a:lnL>
                    <a:lnR>
                      <a:noFill/>
                    </a:lnR>
                    <a:lnT>
                      <a:noFill/>
                    </a:lnT>
                    <a:lnB>
                      <a:noFill/>
                    </a:lnB>
                    <a:noFill/>
                  </a:tcPr>
                </a:tc>
                <a:tc>
                  <a:txBody>
                    <a:bodyPr/>
                    <a:lstStyle/>
                    <a:p>
                      <a:pPr algn="ctr" fontAlgn="b"/>
                      <a:r>
                        <a:rPr lang="nl-NL" sz="1000" b="0" i="0" u="none" strike="noStrike">
                          <a:solidFill>
                            <a:srgbClr val="000000"/>
                          </a:solidFill>
                          <a:effectLst/>
                          <a:latin typeface="Calibri" panose="020F0502020204030204" pitchFamily="34" charset="0"/>
                        </a:rPr>
                        <a:t>A1</a:t>
                      </a:r>
                    </a:p>
                  </a:txBody>
                  <a:tcPr marL="5823" marR="5823" marT="5823" marB="0" anchor="b">
                    <a:lnL>
                      <a:noFill/>
                    </a:lnL>
                    <a:lnR>
                      <a:noFill/>
                    </a:lnR>
                    <a:lnT>
                      <a:noFill/>
                    </a:lnT>
                    <a:lnB>
                      <a:noFill/>
                    </a:lnB>
                    <a:noFill/>
                  </a:tcPr>
                </a:tc>
                <a:tc>
                  <a:txBody>
                    <a:bodyPr/>
                    <a:lstStyle/>
                    <a:p>
                      <a:pPr algn="ctr" fontAlgn="b"/>
                      <a:r>
                        <a:rPr lang="nl-NL" sz="1000" b="0" i="0" u="none" strike="noStrike">
                          <a:solidFill>
                            <a:srgbClr val="000000"/>
                          </a:solidFill>
                          <a:effectLst/>
                          <a:latin typeface="Calibri" panose="020F0502020204030204" pitchFamily="34" charset="0"/>
                        </a:rPr>
                        <a:t>A1</a:t>
                      </a:r>
                    </a:p>
                  </a:txBody>
                  <a:tcPr marL="5823" marR="5823" marT="5823" marB="0" anchor="b">
                    <a:lnL>
                      <a:noFill/>
                    </a:lnL>
                    <a:lnR>
                      <a:noFill/>
                    </a:lnR>
                    <a:lnT>
                      <a:noFill/>
                    </a:lnT>
                    <a:lnB>
                      <a:noFill/>
                    </a:lnB>
                    <a:noFill/>
                  </a:tcPr>
                </a:tc>
                <a:tc>
                  <a:txBody>
                    <a:bodyPr/>
                    <a:lstStyle/>
                    <a:p>
                      <a:pPr algn="ctr" fontAlgn="b"/>
                      <a:r>
                        <a:rPr lang="nl-NL" sz="1000" b="0" i="0" u="none" strike="noStrike">
                          <a:solidFill>
                            <a:srgbClr val="000000"/>
                          </a:solidFill>
                          <a:effectLst/>
                          <a:latin typeface="Calibri" panose="020F0502020204030204" pitchFamily="34" charset="0"/>
                        </a:rPr>
                        <a:t>A1</a:t>
                      </a:r>
                    </a:p>
                  </a:txBody>
                  <a:tcPr marL="5823" marR="5823" marT="5823" marB="0" anchor="b">
                    <a:lnL>
                      <a:noFill/>
                    </a:lnL>
                    <a:lnR>
                      <a:noFill/>
                    </a:lnR>
                    <a:lnT>
                      <a:noFill/>
                    </a:lnT>
                    <a:lnB>
                      <a:noFill/>
                    </a:lnB>
                    <a:noFill/>
                  </a:tcPr>
                </a:tc>
                <a:tc>
                  <a:txBody>
                    <a:bodyPr/>
                    <a:lstStyle/>
                    <a:p>
                      <a:pPr algn="ctr" fontAlgn="b"/>
                      <a:r>
                        <a:rPr lang="nl-NL" sz="1000" b="0" i="0" u="none" strike="noStrike">
                          <a:solidFill>
                            <a:srgbClr val="000000"/>
                          </a:solidFill>
                          <a:effectLst/>
                          <a:latin typeface="Calibri" panose="020F0502020204030204" pitchFamily="34" charset="0"/>
                        </a:rPr>
                        <a:t>A1</a:t>
                      </a:r>
                    </a:p>
                  </a:txBody>
                  <a:tcPr marL="5823" marR="5823" marT="5823" marB="0" anchor="b">
                    <a:lnL>
                      <a:noFill/>
                    </a:lnL>
                    <a:lnR>
                      <a:noFill/>
                    </a:lnR>
                    <a:lnT>
                      <a:noFill/>
                    </a:lnT>
                    <a:lnB>
                      <a:noFill/>
                    </a:lnB>
                    <a:noFill/>
                  </a:tcPr>
                </a:tc>
                <a:tc>
                  <a:txBody>
                    <a:bodyPr/>
                    <a:lstStyle/>
                    <a:p>
                      <a:pPr algn="ctr" fontAlgn="b"/>
                      <a:r>
                        <a:rPr lang="nl-NL" sz="1000" b="0" i="0" u="none" strike="noStrike">
                          <a:solidFill>
                            <a:srgbClr val="000000"/>
                          </a:solidFill>
                          <a:effectLst/>
                          <a:latin typeface="Calibri" panose="020F0502020204030204" pitchFamily="34" charset="0"/>
                        </a:rPr>
                        <a:t>A1</a:t>
                      </a:r>
                    </a:p>
                  </a:txBody>
                  <a:tcPr marL="5823" marR="5823" marT="5823" marB="0" anchor="b">
                    <a:lnL>
                      <a:noFill/>
                    </a:lnL>
                    <a:lnR>
                      <a:noFill/>
                    </a:lnR>
                    <a:lnT>
                      <a:noFill/>
                    </a:lnT>
                    <a:lnB>
                      <a:noFill/>
                    </a:lnB>
                    <a:noFill/>
                  </a:tcPr>
                </a:tc>
                <a:tc>
                  <a:txBody>
                    <a:bodyPr/>
                    <a:lstStyle/>
                    <a:p>
                      <a:pPr algn="ctr" fontAlgn="b"/>
                      <a:r>
                        <a:rPr lang="nl-NL" sz="1000" b="0" i="0" u="none" strike="noStrike">
                          <a:solidFill>
                            <a:srgbClr val="000000"/>
                          </a:solidFill>
                          <a:effectLst/>
                          <a:latin typeface="Calibri" panose="020F0502020204030204" pitchFamily="34" charset="0"/>
                        </a:rPr>
                        <a:t>A1</a:t>
                      </a:r>
                    </a:p>
                  </a:txBody>
                  <a:tcPr marL="5823" marR="5823" marT="5823" marB="0" anchor="b">
                    <a:lnL>
                      <a:noFill/>
                    </a:lnL>
                    <a:lnR>
                      <a:noFill/>
                    </a:lnR>
                    <a:lnT>
                      <a:noFill/>
                    </a:lnT>
                    <a:lnB>
                      <a:noFill/>
                    </a:lnB>
                    <a:noFill/>
                  </a:tcPr>
                </a:tc>
                <a:tc>
                  <a:txBody>
                    <a:bodyPr/>
                    <a:lstStyle/>
                    <a:p>
                      <a:pPr algn="ctr" fontAlgn="b"/>
                      <a:r>
                        <a:rPr lang="nl-NL" sz="1000" b="0" i="0" u="none" strike="noStrike">
                          <a:solidFill>
                            <a:srgbClr val="000000"/>
                          </a:solidFill>
                          <a:effectLst/>
                          <a:latin typeface="Calibri" panose="020F0502020204030204" pitchFamily="34" charset="0"/>
                        </a:rPr>
                        <a:t>A2L</a:t>
                      </a:r>
                    </a:p>
                  </a:txBody>
                  <a:tcPr marL="5823" marR="5823" marT="5823" marB="0" anchor="b">
                    <a:lnL>
                      <a:noFill/>
                    </a:lnL>
                    <a:lnR>
                      <a:noFill/>
                    </a:lnR>
                    <a:lnT>
                      <a:noFill/>
                    </a:lnT>
                    <a:lnB>
                      <a:noFill/>
                    </a:lnB>
                    <a:noFill/>
                  </a:tcPr>
                </a:tc>
                <a:tc>
                  <a:txBody>
                    <a:bodyPr/>
                    <a:lstStyle/>
                    <a:p>
                      <a:pPr algn="ctr" fontAlgn="b"/>
                      <a:r>
                        <a:rPr lang="nl-NL" sz="1000" b="0" i="0" u="none" strike="noStrike">
                          <a:solidFill>
                            <a:srgbClr val="000000"/>
                          </a:solidFill>
                          <a:effectLst/>
                          <a:latin typeface="Calibri" panose="020F0502020204030204" pitchFamily="34" charset="0"/>
                        </a:rPr>
                        <a:t>A1</a:t>
                      </a:r>
                    </a:p>
                  </a:txBody>
                  <a:tcPr marL="5823" marR="5823" marT="5823" marB="0" anchor="b">
                    <a:lnL>
                      <a:noFill/>
                    </a:lnL>
                    <a:lnR>
                      <a:noFill/>
                    </a:lnR>
                    <a:lnT>
                      <a:noFill/>
                    </a:lnT>
                    <a:lnB>
                      <a:noFill/>
                    </a:lnB>
                    <a:noFill/>
                  </a:tcPr>
                </a:tc>
                <a:tc>
                  <a:txBody>
                    <a:bodyPr/>
                    <a:lstStyle/>
                    <a:p>
                      <a:pPr algn="ctr" fontAlgn="b"/>
                      <a:r>
                        <a:rPr lang="nl-NL" sz="1000" b="0" i="0" u="none" strike="noStrike">
                          <a:solidFill>
                            <a:srgbClr val="000000"/>
                          </a:solidFill>
                          <a:effectLst/>
                          <a:latin typeface="Calibri" panose="020F0502020204030204" pitchFamily="34" charset="0"/>
                        </a:rPr>
                        <a:t>A2L</a:t>
                      </a:r>
                    </a:p>
                  </a:txBody>
                  <a:tcPr marL="5823" marR="5823" marT="5823" marB="0" anchor="b">
                    <a:lnL>
                      <a:noFill/>
                    </a:lnL>
                    <a:lnR>
                      <a:noFill/>
                    </a:lnR>
                    <a:lnT>
                      <a:noFill/>
                    </a:lnT>
                    <a:lnB>
                      <a:noFill/>
                    </a:lnB>
                    <a:noFill/>
                  </a:tcPr>
                </a:tc>
                <a:tc>
                  <a:txBody>
                    <a:bodyPr/>
                    <a:lstStyle/>
                    <a:p>
                      <a:pPr algn="ctr" fontAlgn="b"/>
                      <a:r>
                        <a:rPr lang="nl-NL" sz="1000" b="0" i="0" u="none" strike="noStrike">
                          <a:solidFill>
                            <a:srgbClr val="000000"/>
                          </a:solidFill>
                          <a:effectLst/>
                          <a:latin typeface="Calibri" panose="020F0502020204030204" pitchFamily="34" charset="0"/>
                        </a:rPr>
                        <a:t>A3</a:t>
                      </a:r>
                    </a:p>
                  </a:txBody>
                  <a:tcPr marL="5823" marR="5823" marT="5823" marB="0" anchor="b">
                    <a:lnL>
                      <a:noFill/>
                    </a:lnL>
                    <a:lnR>
                      <a:noFill/>
                    </a:lnR>
                    <a:lnT>
                      <a:noFill/>
                    </a:lnT>
                    <a:lnB>
                      <a:noFill/>
                    </a:lnB>
                    <a:noFill/>
                  </a:tcPr>
                </a:tc>
                <a:tc>
                  <a:txBody>
                    <a:bodyPr/>
                    <a:lstStyle/>
                    <a:p>
                      <a:pPr algn="ctr" fontAlgn="b"/>
                      <a:r>
                        <a:rPr lang="nl-NL" sz="1000" b="0" i="0" u="none" strike="noStrike">
                          <a:solidFill>
                            <a:srgbClr val="000000"/>
                          </a:solidFill>
                          <a:effectLst/>
                          <a:latin typeface="Calibri" panose="020F0502020204030204" pitchFamily="34" charset="0"/>
                        </a:rPr>
                        <a:t>A3</a:t>
                      </a:r>
                    </a:p>
                  </a:txBody>
                  <a:tcPr marL="5823" marR="5823" marT="5823" marB="0" anchor="b">
                    <a:lnL>
                      <a:noFill/>
                    </a:lnL>
                    <a:lnR>
                      <a:noFill/>
                    </a:lnR>
                    <a:lnT>
                      <a:noFill/>
                    </a:lnT>
                    <a:lnB>
                      <a:noFill/>
                    </a:lnB>
                    <a:noFill/>
                  </a:tcPr>
                </a:tc>
                <a:tc>
                  <a:txBody>
                    <a:bodyPr/>
                    <a:lstStyle/>
                    <a:p>
                      <a:pPr algn="ctr" fontAlgn="b"/>
                      <a:r>
                        <a:rPr lang="nl-NL" sz="1000" b="0" i="0" u="none" strike="noStrike">
                          <a:solidFill>
                            <a:srgbClr val="000000"/>
                          </a:solidFill>
                          <a:effectLst/>
                          <a:latin typeface="Calibri" panose="020F0502020204030204" pitchFamily="34" charset="0"/>
                        </a:rPr>
                        <a:t>A1</a:t>
                      </a:r>
                    </a:p>
                  </a:txBody>
                  <a:tcPr marL="5823" marR="5823" marT="5823" marB="0" anchor="b">
                    <a:lnL>
                      <a:noFill/>
                    </a:lnL>
                    <a:lnR>
                      <a:noFill/>
                    </a:lnR>
                    <a:lnT>
                      <a:noFill/>
                    </a:lnT>
                    <a:lnB>
                      <a:noFill/>
                    </a:lnB>
                    <a:noFill/>
                  </a:tcPr>
                </a:tc>
                <a:tc>
                  <a:txBody>
                    <a:bodyPr/>
                    <a:lstStyle/>
                    <a:p>
                      <a:pPr algn="ctr" fontAlgn="b"/>
                      <a:r>
                        <a:rPr lang="nl-NL" sz="1000" b="0" i="0" u="none" strike="noStrike">
                          <a:solidFill>
                            <a:srgbClr val="000000"/>
                          </a:solidFill>
                          <a:effectLst/>
                          <a:latin typeface="Calibri" panose="020F0502020204030204" pitchFamily="34" charset="0"/>
                        </a:rPr>
                        <a:t>B2L</a:t>
                      </a:r>
                    </a:p>
                  </a:txBody>
                  <a:tcPr marL="5823" marR="5823" marT="5823" marB="0" anchor="b">
                    <a:lnL>
                      <a:noFill/>
                    </a:lnL>
                    <a:lnR>
                      <a:noFill/>
                    </a:lnR>
                    <a:lnT>
                      <a:noFill/>
                    </a:lnT>
                    <a:lnB>
                      <a:noFill/>
                    </a:lnB>
                    <a:noFill/>
                  </a:tcPr>
                </a:tc>
                <a:extLst>
                  <a:ext uri="{0D108BD9-81ED-4DB2-BD59-A6C34878D82A}">
                    <a16:rowId xmlns:a16="http://schemas.microsoft.com/office/drawing/2014/main" val="895064853"/>
                  </a:ext>
                </a:extLst>
              </a:tr>
              <a:tr h="168855">
                <a:tc>
                  <a:txBody>
                    <a:bodyPr/>
                    <a:lstStyle/>
                    <a:p>
                      <a:pPr algn="l" fontAlgn="b"/>
                      <a:r>
                        <a:rPr lang="nl-NL" sz="1000" b="0" i="0" u="none" strike="noStrike">
                          <a:solidFill>
                            <a:srgbClr val="000000"/>
                          </a:solidFill>
                          <a:effectLst/>
                          <a:latin typeface="Calibri" panose="020F0502020204030204" pitchFamily="34" charset="0"/>
                        </a:rPr>
                        <a:t>Voorzieingen treffen</a:t>
                      </a:r>
                    </a:p>
                  </a:txBody>
                  <a:tcPr marL="5823" marR="5823" marT="5823" marB="0" anchor="b">
                    <a:lnL>
                      <a:noFill/>
                    </a:lnL>
                    <a:lnR>
                      <a:noFill/>
                    </a:lnR>
                    <a:lnT>
                      <a:noFill/>
                    </a:lnT>
                    <a:lnB>
                      <a:noFill/>
                    </a:lnB>
                    <a:noFill/>
                  </a:tcPr>
                </a:tc>
                <a:tc>
                  <a:txBody>
                    <a:bodyPr/>
                    <a:lstStyle/>
                    <a:p>
                      <a:pPr algn="ctr" fontAlgn="b"/>
                      <a:r>
                        <a:rPr lang="nl-NL" sz="1000" b="0" i="0" u="none" strike="noStrike">
                          <a:solidFill>
                            <a:srgbClr val="000000"/>
                          </a:solidFill>
                          <a:effectLst/>
                          <a:latin typeface="Calibri" panose="020F0502020204030204" pitchFamily="34" charset="0"/>
                        </a:rPr>
                        <a:t>Nee</a:t>
                      </a:r>
                    </a:p>
                  </a:txBody>
                  <a:tcPr marL="5823" marR="5823" marT="5823" marB="0" anchor="b">
                    <a:lnL>
                      <a:noFill/>
                    </a:lnL>
                    <a:lnR>
                      <a:noFill/>
                    </a:lnR>
                    <a:lnT>
                      <a:noFill/>
                    </a:lnT>
                    <a:lnB>
                      <a:noFill/>
                    </a:lnB>
                    <a:noFill/>
                  </a:tcPr>
                </a:tc>
                <a:tc>
                  <a:txBody>
                    <a:bodyPr/>
                    <a:lstStyle/>
                    <a:p>
                      <a:pPr algn="ctr" fontAlgn="b"/>
                      <a:r>
                        <a:rPr lang="nl-NL" sz="1000" b="0" i="0" u="none" strike="noStrike">
                          <a:solidFill>
                            <a:srgbClr val="000000"/>
                          </a:solidFill>
                          <a:effectLst/>
                          <a:latin typeface="Calibri" panose="020F0502020204030204" pitchFamily="34" charset="0"/>
                        </a:rPr>
                        <a:t>Nee</a:t>
                      </a:r>
                    </a:p>
                  </a:txBody>
                  <a:tcPr marL="5823" marR="5823" marT="5823" marB="0" anchor="b">
                    <a:lnL>
                      <a:noFill/>
                    </a:lnL>
                    <a:lnR>
                      <a:noFill/>
                    </a:lnR>
                    <a:lnT>
                      <a:noFill/>
                    </a:lnT>
                    <a:lnB>
                      <a:noFill/>
                    </a:lnB>
                    <a:noFill/>
                  </a:tcPr>
                </a:tc>
                <a:tc>
                  <a:txBody>
                    <a:bodyPr/>
                    <a:lstStyle/>
                    <a:p>
                      <a:pPr algn="ctr" fontAlgn="b"/>
                      <a:r>
                        <a:rPr lang="nl-NL" sz="1000" b="0" i="0" u="none" strike="noStrike">
                          <a:solidFill>
                            <a:srgbClr val="000000"/>
                          </a:solidFill>
                          <a:effectLst/>
                          <a:latin typeface="Calibri" panose="020F0502020204030204" pitchFamily="34" charset="0"/>
                        </a:rPr>
                        <a:t>Nee</a:t>
                      </a:r>
                    </a:p>
                  </a:txBody>
                  <a:tcPr marL="5823" marR="5823" marT="5823" marB="0" anchor="b">
                    <a:lnL>
                      <a:noFill/>
                    </a:lnL>
                    <a:lnR>
                      <a:noFill/>
                    </a:lnR>
                    <a:lnT>
                      <a:noFill/>
                    </a:lnT>
                    <a:lnB>
                      <a:noFill/>
                    </a:lnB>
                    <a:noFill/>
                  </a:tcPr>
                </a:tc>
                <a:tc>
                  <a:txBody>
                    <a:bodyPr/>
                    <a:lstStyle/>
                    <a:p>
                      <a:pPr algn="ctr" fontAlgn="b"/>
                      <a:r>
                        <a:rPr lang="nl-NL" sz="1000" b="0" i="0" u="none" strike="noStrike">
                          <a:solidFill>
                            <a:srgbClr val="000000"/>
                          </a:solidFill>
                          <a:effectLst/>
                          <a:latin typeface="Calibri" panose="020F0502020204030204" pitchFamily="34" charset="0"/>
                        </a:rPr>
                        <a:t>Nee</a:t>
                      </a:r>
                    </a:p>
                  </a:txBody>
                  <a:tcPr marL="5823" marR="5823" marT="5823" marB="0" anchor="b">
                    <a:lnL>
                      <a:noFill/>
                    </a:lnL>
                    <a:lnR>
                      <a:noFill/>
                    </a:lnR>
                    <a:lnT>
                      <a:noFill/>
                    </a:lnT>
                    <a:lnB>
                      <a:noFill/>
                    </a:lnB>
                    <a:noFill/>
                  </a:tcPr>
                </a:tc>
                <a:tc>
                  <a:txBody>
                    <a:bodyPr/>
                    <a:lstStyle/>
                    <a:p>
                      <a:pPr algn="ctr" fontAlgn="b"/>
                      <a:r>
                        <a:rPr lang="nl-NL" sz="1000" b="0" i="0" u="none" strike="noStrike">
                          <a:solidFill>
                            <a:srgbClr val="000000"/>
                          </a:solidFill>
                          <a:effectLst/>
                          <a:latin typeface="Calibri" panose="020F0502020204030204" pitchFamily="34" charset="0"/>
                        </a:rPr>
                        <a:t>Nee</a:t>
                      </a:r>
                    </a:p>
                  </a:txBody>
                  <a:tcPr marL="5823" marR="5823" marT="5823" marB="0" anchor="b">
                    <a:lnL>
                      <a:noFill/>
                    </a:lnL>
                    <a:lnR>
                      <a:noFill/>
                    </a:lnR>
                    <a:lnT>
                      <a:noFill/>
                    </a:lnT>
                    <a:lnB>
                      <a:noFill/>
                    </a:lnB>
                    <a:noFill/>
                  </a:tcPr>
                </a:tc>
                <a:tc>
                  <a:txBody>
                    <a:bodyPr/>
                    <a:lstStyle/>
                    <a:p>
                      <a:pPr algn="ctr" fontAlgn="b"/>
                      <a:r>
                        <a:rPr lang="nl-NL" sz="1000" b="0" i="0" u="none" strike="noStrike">
                          <a:solidFill>
                            <a:srgbClr val="000000"/>
                          </a:solidFill>
                          <a:effectLst/>
                          <a:latin typeface="Calibri" panose="020F0502020204030204" pitchFamily="34" charset="0"/>
                        </a:rPr>
                        <a:t>Nee</a:t>
                      </a:r>
                    </a:p>
                  </a:txBody>
                  <a:tcPr marL="5823" marR="5823" marT="5823" marB="0" anchor="b">
                    <a:lnL>
                      <a:noFill/>
                    </a:lnL>
                    <a:lnR>
                      <a:noFill/>
                    </a:lnR>
                    <a:lnT>
                      <a:noFill/>
                    </a:lnT>
                    <a:lnB>
                      <a:noFill/>
                    </a:lnB>
                    <a:noFill/>
                  </a:tcPr>
                </a:tc>
                <a:tc>
                  <a:txBody>
                    <a:bodyPr/>
                    <a:lstStyle/>
                    <a:p>
                      <a:pPr algn="ctr" fontAlgn="b"/>
                      <a:r>
                        <a:rPr lang="nl-NL" sz="1000" b="0" i="0" u="none" strike="noStrike">
                          <a:solidFill>
                            <a:srgbClr val="000000"/>
                          </a:solidFill>
                          <a:effectLst/>
                          <a:latin typeface="Calibri" panose="020F0502020204030204" pitchFamily="34" charset="0"/>
                        </a:rPr>
                        <a:t>Nee</a:t>
                      </a:r>
                    </a:p>
                  </a:txBody>
                  <a:tcPr marL="5823" marR="5823" marT="5823" marB="0" anchor="b">
                    <a:lnL>
                      <a:noFill/>
                    </a:lnL>
                    <a:lnR>
                      <a:noFill/>
                    </a:lnR>
                    <a:lnT>
                      <a:noFill/>
                    </a:lnT>
                    <a:lnB>
                      <a:noFill/>
                    </a:lnB>
                    <a:noFill/>
                  </a:tcPr>
                </a:tc>
                <a:tc>
                  <a:txBody>
                    <a:bodyPr/>
                    <a:lstStyle/>
                    <a:p>
                      <a:pPr algn="ctr" fontAlgn="b"/>
                      <a:r>
                        <a:rPr lang="nl-NL" sz="1000" b="0" i="0" u="none" strike="noStrike">
                          <a:solidFill>
                            <a:srgbClr val="000000"/>
                          </a:solidFill>
                          <a:effectLst/>
                          <a:latin typeface="Calibri" panose="020F0502020204030204" pitchFamily="34" charset="0"/>
                        </a:rPr>
                        <a:t>Nee</a:t>
                      </a:r>
                    </a:p>
                  </a:txBody>
                  <a:tcPr marL="5823" marR="5823" marT="5823" marB="0" anchor="b">
                    <a:lnL>
                      <a:noFill/>
                    </a:lnL>
                    <a:lnR>
                      <a:noFill/>
                    </a:lnR>
                    <a:lnT>
                      <a:noFill/>
                    </a:lnT>
                    <a:lnB>
                      <a:noFill/>
                    </a:lnB>
                    <a:noFill/>
                  </a:tcPr>
                </a:tc>
                <a:tc>
                  <a:txBody>
                    <a:bodyPr/>
                    <a:lstStyle/>
                    <a:p>
                      <a:pPr algn="ctr" fontAlgn="b"/>
                      <a:r>
                        <a:rPr lang="nl-NL" sz="1000" b="0" i="0" u="none" strike="noStrike">
                          <a:solidFill>
                            <a:srgbClr val="000000"/>
                          </a:solidFill>
                          <a:effectLst/>
                          <a:latin typeface="Calibri" panose="020F0502020204030204" pitchFamily="34" charset="0"/>
                        </a:rPr>
                        <a:t>Nee</a:t>
                      </a:r>
                    </a:p>
                  </a:txBody>
                  <a:tcPr marL="5823" marR="5823" marT="5823" marB="0" anchor="b">
                    <a:lnL>
                      <a:noFill/>
                    </a:lnL>
                    <a:lnR>
                      <a:noFill/>
                    </a:lnR>
                    <a:lnT>
                      <a:noFill/>
                    </a:lnT>
                    <a:lnB>
                      <a:noFill/>
                    </a:lnB>
                    <a:noFill/>
                  </a:tcPr>
                </a:tc>
                <a:tc>
                  <a:txBody>
                    <a:bodyPr/>
                    <a:lstStyle/>
                    <a:p>
                      <a:pPr algn="ctr" fontAlgn="b"/>
                      <a:r>
                        <a:rPr lang="nl-NL" sz="1000" b="0" i="0" u="none" strike="noStrike">
                          <a:solidFill>
                            <a:srgbClr val="000000"/>
                          </a:solidFill>
                          <a:effectLst/>
                          <a:latin typeface="Calibri" panose="020F0502020204030204" pitchFamily="34" charset="0"/>
                        </a:rPr>
                        <a:t>Ja</a:t>
                      </a:r>
                    </a:p>
                  </a:txBody>
                  <a:tcPr marL="5823" marR="5823" marT="5823" marB="0" anchor="b">
                    <a:lnL>
                      <a:noFill/>
                    </a:lnL>
                    <a:lnR>
                      <a:noFill/>
                    </a:lnR>
                    <a:lnT>
                      <a:noFill/>
                    </a:lnT>
                    <a:lnB>
                      <a:noFill/>
                    </a:lnB>
                    <a:noFill/>
                  </a:tcPr>
                </a:tc>
                <a:tc>
                  <a:txBody>
                    <a:bodyPr/>
                    <a:lstStyle/>
                    <a:p>
                      <a:pPr algn="ctr" fontAlgn="b"/>
                      <a:r>
                        <a:rPr lang="nl-NL" sz="1000" b="0" i="0" u="none" strike="noStrike">
                          <a:solidFill>
                            <a:srgbClr val="000000"/>
                          </a:solidFill>
                          <a:effectLst/>
                          <a:latin typeface="Calibri" panose="020F0502020204030204" pitchFamily="34" charset="0"/>
                        </a:rPr>
                        <a:t>Nee</a:t>
                      </a:r>
                    </a:p>
                  </a:txBody>
                  <a:tcPr marL="5823" marR="5823" marT="5823" marB="0" anchor="b">
                    <a:lnL>
                      <a:noFill/>
                    </a:lnL>
                    <a:lnR>
                      <a:noFill/>
                    </a:lnR>
                    <a:lnT>
                      <a:noFill/>
                    </a:lnT>
                    <a:lnB>
                      <a:noFill/>
                    </a:lnB>
                    <a:noFill/>
                  </a:tcPr>
                </a:tc>
                <a:tc>
                  <a:txBody>
                    <a:bodyPr/>
                    <a:lstStyle/>
                    <a:p>
                      <a:pPr algn="ctr" fontAlgn="b"/>
                      <a:r>
                        <a:rPr lang="nl-NL" sz="1000" b="0" i="0" u="none" strike="noStrike">
                          <a:solidFill>
                            <a:srgbClr val="000000"/>
                          </a:solidFill>
                          <a:effectLst/>
                          <a:latin typeface="Calibri" panose="020F0502020204030204" pitchFamily="34" charset="0"/>
                        </a:rPr>
                        <a:t>Ja</a:t>
                      </a:r>
                    </a:p>
                  </a:txBody>
                  <a:tcPr marL="5823" marR="5823" marT="5823" marB="0" anchor="b">
                    <a:lnL>
                      <a:noFill/>
                    </a:lnL>
                    <a:lnR>
                      <a:noFill/>
                    </a:lnR>
                    <a:lnT>
                      <a:noFill/>
                    </a:lnT>
                    <a:lnB>
                      <a:noFill/>
                    </a:lnB>
                    <a:noFill/>
                  </a:tcPr>
                </a:tc>
                <a:tc>
                  <a:txBody>
                    <a:bodyPr/>
                    <a:lstStyle/>
                    <a:p>
                      <a:pPr algn="ctr" fontAlgn="b"/>
                      <a:r>
                        <a:rPr lang="nl-NL" sz="1000" b="0" i="0" u="none" strike="noStrike">
                          <a:solidFill>
                            <a:srgbClr val="000000"/>
                          </a:solidFill>
                          <a:effectLst/>
                          <a:latin typeface="Calibri" panose="020F0502020204030204" pitchFamily="34" charset="0"/>
                        </a:rPr>
                        <a:t>Ja</a:t>
                      </a:r>
                    </a:p>
                  </a:txBody>
                  <a:tcPr marL="5823" marR="5823" marT="5823" marB="0" anchor="b">
                    <a:lnL>
                      <a:noFill/>
                    </a:lnL>
                    <a:lnR>
                      <a:noFill/>
                    </a:lnR>
                    <a:lnT>
                      <a:noFill/>
                    </a:lnT>
                    <a:lnB>
                      <a:noFill/>
                    </a:lnB>
                    <a:noFill/>
                  </a:tcPr>
                </a:tc>
                <a:tc>
                  <a:txBody>
                    <a:bodyPr/>
                    <a:lstStyle/>
                    <a:p>
                      <a:pPr algn="ctr" fontAlgn="b"/>
                      <a:r>
                        <a:rPr lang="nl-NL" sz="1000" b="0" i="0" u="none" strike="noStrike">
                          <a:solidFill>
                            <a:srgbClr val="000000"/>
                          </a:solidFill>
                          <a:effectLst/>
                          <a:latin typeface="Calibri" panose="020F0502020204030204" pitchFamily="34" charset="0"/>
                        </a:rPr>
                        <a:t>Ja</a:t>
                      </a:r>
                    </a:p>
                  </a:txBody>
                  <a:tcPr marL="5823" marR="5823" marT="5823" marB="0" anchor="b">
                    <a:lnL>
                      <a:noFill/>
                    </a:lnL>
                    <a:lnR>
                      <a:noFill/>
                    </a:lnR>
                    <a:lnT>
                      <a:noFill/>
                    </a:lnT>
                    <a:lnB>
                      <a:noFill/>
                    </a:lnB>
                    <a:noFill/>
                  </a:tcPr>
                </a:tc>
                <a:tc>
                  <a:txBody>
                    <a:bodyPr/>
                    <a:lstStyle/>
                    <a:p>
                      <a:pPr algn="ctr" fontAlgn="b"/>
                      <a:r>
                        <a:rPr lang="nl-NL" sz="1000" b="0" i="0" u="none" strike="noStrike">
                          <a:solidFill>
                            <a:srgbClr val="000000"/>
                          </a:solidFill>
                          <a:effectLst/>
                          <a:latin typeface="Calibri" panose="020F0502020204030204" pitchFamily="34" charset="0"/>
                        </a:rPr>
                        <a:t>Ja</a:t>
                      </a:r>
                    </a:p>
                  </a:txBody>
                  <a:tcPr marL="5823" marR="5823" marT="5823" marB="0" anchor="b">
                    <a:lnL>
                      <a:noFill/>
                    </a:lnL>
                    <a:lnR>
                      <a:noFill/>
                    </a:lnR>
                    <a:lnT>
                      <a:noFill/>
                    </a:lnT>
                    <a:lnB>
                      <a:noFill/>
                    </a:lnB>
                    <a:noFill/>
                  </a:tcPr>
                </a:tc>
                <a:tc>
                  <a:txBody>
                    <a:bodyPr/>
                    <a:lstStyle/>
                    <a:p>
                      <a:pPr algn="ctr" fontAlgn="b"/>
                      <a:r>
                        <a:rPr lang="nl-NL" sz="1000" b="0" i="0" u="none" strike="noStrike">
                          <a:solidFill>
                            <a:srgbClr val="000000"/>
                          </a:solidFill>
                          <a:effectLst/>
                          <a:latin typeface="Calibri" panose="020F0502020204030204" pitchFamily="34" charset="0"/>
                        </a:rPr>
                        <a:t>Ja</a:t>
                      </a:r>
                    </a:p>
                  </a:txBody>
                  <a:tcPr marL="5823" marR="5823" marT="5823" marB="0" anchor="b">
                    <a:lnL>
                      <a:noFill/>
                    </a:lnL>
                    <a:lnR>
                      <a:noFill/>
                    </a:lnR>
                    <a:lnT>
                      <a:noFill/>
                    </a:lnT>
                    <a:lnB>
                      <a:noFill/>
                    </a:lnB>
                    <a:noFill/>
                  </a:tcPr>
                </a:tc>
                <a:extLst>
                  <a:ext uri="{0D108BD9-81ED-4DB2-BD59-A6C34878D82A}">
                    <a16:rowId xmlns:a16="http://schemas.microsoft.com/office/drawing/2014/main" val="1801233995"/>
                  </a:ext>
                </a:extLst>
              </a:tr>
              <a:tr h="168855">
                <a:tc>
                  <a:txBody>
                    <a:bodyPr/>
                    <a:lstStyle/>
                    <a:p>
                      <a:pPr algn="l" fontAlgn="b"/>
                      <a:r>
                        <a:rPr lang="nl-NL" sz="1000" b="0" i="0" u="none" strike="noStrike">
                          <a:solidFill>
                            <a:srgbClr val="000000"/>
                          </a:solidFill>
                          <a:effectLst/>
                          <a:latin typeface="Calibri" panose="020F0502020204030204" pitchFamily="34" charset="0"/>
                        </a:rPr>
                        <a:t>PFAS</a:t>
                      </a:r>
                    </a:p>
                  </a:txBody>
                  <a:tcPr marL="5823" marR="5823" marT="5823" marB="0" anchor="b">
                    <a:lnL>
                      <a:noFill/>
                    </a:lnL>
                    <a:lnR>
                      <a:noFill/>
                    </a:lnR>
                    <a:lnT>
                      <a:noFill/>
                    </a:lnT>
                    <a:lnB>
                      <a:noFill/>
                    </a:lnB>
                    <a:noFill/>
                  </a:tcPr>
                </a:tc>
                <a:tc>
                  <a:txBody>
                    <a:bodyPr/>
                    <a:lstStyle/>
                    <a:p>
                      <a:pPr algn="ctr" fontAlgn="b"/>
                      <a:r>
                        <a:rPr lang="nl-NL" sz="1000" b="0" i="0" u="none" strike="noStrike">
                          <a:solidFill>
                            <a:srgbClr val="000000"/>
                          </a:solidFill>
                          <a:effectLst/>
                          <a:latin typeface="Calibri" panose="020F0502020204030204" pitchFamily="34" charset="0"/>
                        </a:rPr>
                        <a:t>Nee</a:t>
                      </a:r>
                    </a:p>
                  </a:txBody>
                  <a:tcPr marL="5823" marR="5823" marT="5823" marB="0" anchor="b">
                    <a:lnL>
                      <a:noFill/>
                    </a:lnL>
                    <a:lnR>
                      <a:noFill/>
                    </a:lnR>
                    <a:lnT>
                      <a:noFill/>
                    </a:lnT>
                    <a:lnB>
                      <a:noFill/>
                    </a:lnB>
                    <a:noFill/>
                  </a:tcPr>
                </a:tc>
                <a:tc>
                  <a:txBody>
                    <a:bodyPr/>
                    <a:lstStyle/>
                    <a:p>
                      <a:pPr algn="ctr" fontAlgn="b"/>
                      <a:r>
                        <a:rPr lang="nl-NL" sz="1000" b="0" i="0" u="none" strike="noStrike">
                          <a:solidFill>
                            <a:srgbClr val="000000"/>
                          </a:solidFill>
                          <a:effectLst/>
                          <a:latin typeface="Calibri" panose="020F0502020204030204" pitchFamily="34" charset="0"/>
                        </a:rPr>
                        <a:t>Nee</a:t>
                      </a:r>
                    </a:p>
                  </a:txBody>
                  <a:tcPr marL="5823" marR="5823" marT="5823" marB="0" anchor="b">
                    <a:lnL>
                      <a:noFill/>
                    </a:lnL>
                    <a:lnR>
                      <a:noFill/>
                    </a:lnR>
                    <a:lnT>
                      <a:noFill/>
                    </a:lnT>
                    <a:lnB>
                      <a:noFill/>
                    </a:lnB>
                    <a:noFill/>
                  </a:tcPr>
                </a:tc>
                <a:tc>
                  <a:txBody>
                    <a:bodyPr/>
                    <a:lstStyle/>
                    <a:p>
                      <a:pPr algn="ctr" fontAlgn="b"/>
                      <a:r>
                        <a:rPr lang="nl-NL" sz="1000" b="0" i="0" u="none" strike="noStrike">
                          <a:solidFill>
                            <a:srgbClr val="000000"/>
                          </a:solidFill>
                          <a:effectLst/>
                          <a:latin typeface="Calibri" panose="020F0502020204030204" pitchFamily="34" charset="0"/>
                        </a:rPr>
                        <a:t>Nee</a:t>
                      </a:r>
                    </a:p>
                  </a:txBody>
                  <a:tcPr marL="5823" marR="5823" marT="5823" marB="0" anchor="b">
                    <a:lnL>
                      <a:noFill/>
                    </a:lnL>
                    <a:lnR>
                      <a:noFill/>
                    </a:lnR>
                    <a:lnT>
                      <a:noFill/>
                    </a:lnT>
                    <a:lnB>
                      <a:noFill/>
                    </a:lnB>
                    <a:noFill/>
                  </a:tcPr>
                </a:tc>
                <a:tc>
                  <a:txBody>
                    <a:bodyPr/>
                    <a:lstStyle/>
                    <a:p>
                      <a:pPr algn="ctr" fontAlgn="b"/>
                      <a:r>
                        <a:rPr lang="nl-NL" sz="1000" b="0" i="0" u="none" strike="noStrike">
                          <a:solidFill>
                            <a:srgbClr val="000000"/>
                          </a:solidFill>
                          <a:effectLst/>
                          <a:latin typeface="Calibri" panose="020F0502020204030204" pitchFamily="34" charset="0"/>
                        </a:rPr>
                        <a:t>Nee</a:t>
                      </a:r>
                    </a:p>
                  </a:txBody>
                  <a:tcPr marL="5823" marR="5823" marT="5823" marB="0" anchor="b">
                    <a:lnL>
                      <a:noFill/>
                    </a:lnL>
                    <a:lnR>
                      <a:noFill/>
                    </a:lnR>
                    <a:lnT>
                      <a:noFill/>
                    </a:lnT>
                    <a:lnB>
                      <a:noFill/>
                    </a:lnB>
                    <a:noFill/>
                  </a:tcPr>
                </a:tc>
                <a:tc>
                  <a:txBody>
                    <a:bodyPr/>
                    <a:lstStyle/>
                    <a:p>
                      <a:pPr algn="ctr" fontAlgn="b"/>
                      <a:r>
                        <a:rPr lang="nl-NL" sz="1000" b="0" i="0" u="none" strike="noStrike">
                          <a:solidFill>
                            <a:srgbClr val="000000"/>
                          </a:solidFill>
                          <a:effectLst/>
                          <a:latin typeface="Calibri" panose="020F0502020204030204" pitchFamily="34" charset="0"/>
                        </a:rPr>
                        <a:t>Nee</a:t>
                      </a:r>
                    </a:p>
                  </a:txBody>
                  <a:tcPr marL="5823" marR="5823" marT="5823" marB="0" anchor="b">
                    <a:lnL>
                      <a:noFill/>
                    </a:lnL>
                    <a:lnR>
                      <a:noFill/>
                    </a:lnR>
                    <a:lnT>
                      <a:noFill/>
                    </a:lnT>
                    <a:lnB>
                      <a:noFill/>
                    </a:lnB>
                    <a:noFill/>
                  </a:tcPr>
                </a:tc>
                <a:tc>
                  <a:txBody>
                    <a:bodyPr/>
                    <a:lstStyle/>
                    <a:p>
                      <a:pPr algn="ctr" fontAlgn="b"/>
                      <a:r>
                        <a:rPr lang="nl-NL" sz="1000" b="0" i="0" u="none" strike="noStrike">
                          <a:solidFill>
                            <a:srgbClr val="000000"/>
                          </a:solidFill>
                          <a:effectLst/>
                          <a:latin typeface="Calibri" panose="020F0502020204030204" pitchFamily="34" charset="0"/>
                        </a:rPr>
                        <a:t>Nee</a:t>
                      </a:r>
                    </a:p>
                  </a:txBody>
                  <a:tcPr marL="5823" marR="5823" marT="5823" marB="0" anchor="b">
                    <a:lnL>
                      <a:noFill/>
                    </a:lnL>
                    <a:lnR>
                      <a:noFill/>
                    </a:lnR>
                    <a:lnT>
                      <a:noFill/>
                    </a:lnT>
                    <a:lnB>
                      <a:noFill/>
                    </a:lnB>
                    <a:noFill/>
                  </a:tcPr>
                </a:tc>
                <a:tc>
                  <a:txBody>
                    <a:bodyPr/>
                    <a:lstStyle/>
                    <a:p>
                      <a:pPr algn="ctr" fontAlgn="b"/>
                      <a:r>
                        <a:rPr lang="nl-NL" sz="1000" b="0" i="0" u="none" strike="noStrike">
                          <a:solidFill>
                            <a:srgbClr val="000000"/>
                          </a:solidFill>
                          <a:effectLst/>
                          <a:latin typeface="Calibri" panose="020F0502020204030204" pitchFamily="34" charset="0"/>
                        </a:rPr>
                        <a:t>Ja</a:t>
                      </a:r>
                    </a:p>
                  </a:txBody>
                  <a:tcPr marL="5823" marR="5823" marT="5823" marB="0" anchor="b">
                    <a:lnL>
                      <a:noFill/>
                    </a:lnL>
                    <a:lnR>
                      <a:noFill/>
                    </a:lnR>
                    <a:lnT>
                      <a:noFill/>
                    </a:lnT>
                    <a:lnB>
                      <a:noFill/>
                    </a:lnB>
                    <a:noFill/>
                  </a:tcPr>
                </a:tc>
                <a:tc>
                  <a:txBody>
                    <a:bodyPr/>
                    <a:lstStyle/>
                    <a:p>
                      <a:pPr algn="ctr" fontAlgn="b"/>
                      <a:r>
                        <a:rPr lang="nl-NL" sz="1000" b="0" i="0" u="none" strike="noStrike">
                          <a:solidFill>
                            <a:srgbClr val="000000"/>
                          </a:solidFill>
                          <a:effectLst/>
                          <a:latin typeface="Calibri" panose="020F0502020204030204" pitchFamily="34" charset="0"/>
                        </a:rPr>
                        <a:t>Ja</a:t>
                      </a:r>
                    </a:p>
                  </a:txBody>
                  <a:tcPr marL="5823" marR="5823" marT="5823" marB="0" anchor="b">
                    <a:lnL>
                      <a:noFill/>
                    </a:lnL>
                    <a:lnR>
                      <a:noFill/>
                    </a:lnR>
                    <a:lnT>
                      <a:noFill/>
                    </a:lnT>
                    <a:lnB>
                      <a:noFill/>
                    </a:lnB>
                    <a:noFill/>
                  </a:tcPr>
                </a:tc>
                <a:tc>
                  <a:txBody>
                    <a:bodyPr/>
                    <a:lstStyle/>
                    <a:p>
                      <a:pPr algn="ctr" fontAlgn="b"/>
                      <a:r>
                        <a:rPr lang="nl-NL" sz="1000" b="0" i="0" u="none" strike="noStrike">
                          <a:solidFill>
                            <a:srgbClr val="000000"/>
                          </a:solidFill>
                          <a:effectLst/>
                          <a:latin typeface="Calibri" panose="020F0502020204030204" pitchFamily="34" charset="0"/>
                        </a:rPr>
                        <a:t>Ja</a:t>
                      </a:r>
                    </a:p>
                  </a:txBody>
                  <a:tcPr marL="5823" marR="5823" marT="5823" marB="0" anchor="b">
                    <a:lnL>
                      <a:noFill/>
                    </a:lnL>
                    <a:lnR>
                      <a:noFill/>
                    </a:lnR>
                    <a:lnT>
                      <a:noFill/>
                    </a:lnT>
                    <a:lnB>
                      <a:noFill/>
                    </a:lnB>
                    <a:noFill/>
                  </a:tcPr>
                </a:tc>
                <a:tc>
                  <a:txBody>
                    <a:bodyPr/>
                    <a:lstStyle/>
                    <a:p>
                      <a:pPr algn="ctr" fontAlgn="b"/>
                      <a:r>
                        <a:rPr lang="nl-NL" sz="1000" b="0" i="0" u="none" strike="noStrike">
                          <a:solidFill>
                            <a:srgbClr val="000000"/>
                          </a:solidFill>
                          <a:effectLst/>
                          <a:latin typeface="Calibri" panose="020F0502020204030204" pitchFamily="34" charset="0"/>
                        </a:rPr>
                        <a:t>Nee</a:t>
                      </a:r>
                    </a:p>
                  </a:txBody>
                  <a:tcPr marL="5823" marR="5823" marT="5823" marB="0" anchor="b">
                    <a:lnL>
                      <a:noFill/>
                    </a:lnL>
                    <a:lnR>
                      <a:noFill/>
                    </a:lnR>
                    <a:lnT>
                      <a:noFill/>
                    </a:lnT>
                    <a:lnB>
                      <a:noFill/>
                    </a:lnB>
                    <a:noFill/>
                  </a:tcPr>
                </a:tc>
                <a:tc>
                  <a:txBody>
                    <a:bodyPr/>
                    <a:lstStyle/>
                    <a:p>
                      <a:pPr algn="ctr" fontAlgn="b"/>
                      <a:r>
                        <a:rPr lang="nl-NL" sz="1000" b="0" i="0" u="none" strike="noStrike">
                          <a:solidFill>
                            <a:srgbClr val="000000"/>
                          </a:solidFill>
                          <a:effectLst/>
                          <a:latin typeface="Calibri" panose="020F0502020204030204" pitchFamily="34" charset="0"/>
                        </a:rPr>
                        <a:t>?</a:t>
                      </a:r>
                    </a:p>
                  </a:txBody>
                  <a:tcPr marL="5823" marR="5823" marT="5823" marB="0" anchor="b">
                    <a:lnL>
                      <a:noFill/>
                    </a:lnL>
                    <a:lnR>
                      <a:noFill/>
                    </a:lnR>
                    <a:lnT>
                      <a:noFill/>
                    </a:lnT>
                    <a:lnB>
                      <a:noFill/>
                    </a:lnB>
                    <a:noFill/>
                  </a:tcPr>
                </a:tc>
                <a:tc>
                  <a:txBody>
                    <a:bodyPr/>
                    <a:lstStyle/>
                    <a:p>
                      <a:pPr algn="ctr" fontAlgn="b"/>
                      <a:r>
                        <a:rPr lang="nl-NL" sz="1000" b="0" i="0" u="none" strike="noStrike" dirty="0">
                          <a:solidFill>
                            <a:srgbClr val="000000"/>
                          </a:solidFill>
                          <a:effectLst/>
                          <a:latin typeface="Calibri" panose="020F0502020204030204" pitchFamily="34" charset="0"/>
                        </a:rPr>
                        <a:t>Nee</a:t>
                      </a:r>
                    </a:p>
                  </a:txBody>
                  <a:tcPr marL="5823" marR="5823" marT="5823" marB="0" anchor="b">
                    <a:lnL>
                      <a:noFill/>
                    </a:lnL>
                    <a:lnR>
                      <a:noFill/>
                    </a:lnR>
                    <a:lnT>
                      <a:noFill/>
                    </a:lnT>
                    <a:lnB>
                      <a:noFill/>
                    </a:lnB>
                    <a:noFill/>
                  </a:tcPr>
                </a:tc>
                <a:tc>
                  <a:txBody>
                    <a:bodyPr/>
                    <a:lstStyle/>
                    <a:p>
                      <a:pPr algn="ctr" fontAlgn="b"/>
                      <a:r>
                        <a:rPr lang="nl-NL" sz="1000" b="0" i="0" u="none" strike="noStrike">
                          <a:solidFill>
                            <a:srgbClr val="000000"/>
                          </a:solidFill>
                          <a:effectLst/>
                          <a:latin typeface="Calibri" panose="020F0502020204030204" pitchFamily="34" charset="0"/>
                        </a:rPr>
                        <a:t>Nee</a:t>
                      </a:r>
                    </a:p>
                  </a:txBody>
                  <a:tcPr marL="5823" marR="5823" marT="5823" marB="0" anchor="b">
                    <a:lnL>
                      <a:noFill/>
                    </a:lnL>
                    <a:lnR>
                      <a:noFill/>
                    </a:lnR>
                    <a:lnT>
                      <a:noFill/>
                    </a:lnT>
                    <a:lnB>
                      <a:noFill/>
                    </a:lnB>
                    <a:noFill/>
                  </a:tcPr>
                </a:tc>
                <a:tc>
                  <a:txBody>
                    <a:bodyPr/>
                    <a:lstStyle/>
                    <a:p>
                      <a:pPr algn="ctr" fontAlgn="b"/>
                      <a:r>
                        <a:rPr lang="nl-NL" sz="1000" b="0" i="0" u="none" strike="noStrike">
                          <a:solidFill>
                            <a:srgbClr val="000000"/>
                          </a:solidFill>
                          <a:effectLst/>
                          <a:latin typeface="Calibri" panose="020F0502020204030204" pitchFamily="34" charset="0"/>
                        </a:rPr>
                        <a:t>Nee</a:t>
                      </a:r>
                    </a:p>
                  </a:txBody>
                  <a:tcPr marL="5823" marR="5823" marT="5823" marB="0" anchor="b">
                    <a:lnL>
                      <a:noFill/>
                    </a:lnL>
                    <a:lnR>
                      <a:noFill/>
                    </a:lnR>
                    <a:lnT>
                      <a:noFill/>
                    </a:lnT>
                    <a:lnB>
                      <a:noFill/>
                    </a:lnB>
                    <a:noFill/>
                  </a:tcPr>
                </a:tc>
                <a:tc>
                  <a:txBody>
                    <a:bodyPr/>
                    <a:lstStyle/>
                    <a:p>
                      <a:pPr algn="ctr" fontAlgn="b"/>
                      <a:r>
                        <a:rPr lang="nl-NL" sz="1000" b="0" i="0" u="none" strike="noStrike">
                          <a:solidFill>
                            <a:srgbClr val="000000"/>
                          </a:solidFill>
                          <a:effectLst/>
                          <a:latin typeface="Calibri" panose="020F0502020204030204" pitchFamily="34" charset="0"/>
                        </a:rPr>
                        <a:t>Nee</a:t>
                      </a:r>
                    </a:p>
                  </a:txBody>
                  <a:tcPr marL="5823" marR="5823" marT="5823" marB="0" anchor="b">
                    <a:lnL>
                      <a:noFill/>
                    </a:lnL>
                    <a:lnR>
                      <a:noFill/>
                    </a:lnR>
                    <a:lnT>
                      <a:noFill/>
                    </a:lnT>
                    <a:lnB>
                      <a:noFill/>
                    </a:lnB>
                    <a:noFill/>
                  </a:tcPr>
                </a:tc>
                <a:tc>
                  <a:txBody>
                    <a:bodyPr/>
                    <a:lstStyle/>
                    <a:p>
                      <a:pPr algn="ctr" fontAlgn="b"/>
                      <a:r>
                        <a:rPr lang="nl-NL" sz="1000" b="0" i="0" u="none" strike="noStrike" dirty="0">
                          <a:solidFill>
                            <a:srgbClr val="000000"/>
                          </a:solidFill>
                          <a:effectLst/>
                          <a:latin typeface="Calibri" panose="020F0502020204030204" pitchFamily="34" charset="0"/>
                        </a:rPr>
                        <a:t>Nee</a:t>
                      </a:r>
                    </a:p>
                  </a:txBody>
                  <a:tcPr marL="5823" marR="5823" marT="5823" marB="0" anchor="b">
                    <a:lnL>
                      <a:noFill/>
                    </a:lnL>
                    <a:lnR>
                      <a:noFill/>
                    </a:lnR>
                    <a:lnT>
                      <a:noFill/>
                    </a:lnT>
                    <a:lnB>
                      <a:noFill/>
                    </a:lnB>
                    <a:noFill/>
                  </a:tcPr>
                </a:tc>
                <a:extLst>
                  <a:ext uri="{0D108BD9-81ED-4DB2-BD59-A6C34878D82A}">
                    <a16:rowId xmlns:a16="http://schemas.microsoft.com/office/drawing/2014/main" val="3082677258"/>
                  </a:ext>
                </a:extLst>
              </a:tr>
            </a:tbl>
          </a:graphicData>
        </a:graphic>
      </p:graphicFrame>
      <p:sp>
        <p:nvSpPr>
          <p:cNvPr id="3" name="Tekstvak 2">
            <a:extLst>
              <a:ext uri="{FF2B5EF4-FFF2-40B4-BE49-F238E27FC236}">
                <a16:creationId xmlns:a16="http://schemas.microsoft.com/office/drawing/2014/main" id="{FF277EBF-1FFB-08FB-E637-5EB616E33264}"/>
              </a:ext>
            </a:extLst>
          </p:cNvPr>
          <p:cNvSpPr txBox="1"/>
          <p:nvPr/>
        </p:nvSpPr>
        <p:spPr>
          <a:xfrm>
            <a:off x="1042588" y="2473866"/>
            <a:ext cx="9776459" cy="3970318"/>
          </a:xfrm>
          <a:prstGeom prst="rect">
            <a:avLst/>
          </a:prstGeom>
          <a:noFill/>
        </p:spPr>
        <p:txBody>
          <a:bodyPr wrap="none" rtlCol="0">
            <a:spAutoFit/>
          </a:bodyPr>
          <a:lstStyle/>
          <a:p>
            <a:r>
              <a:rPr lang="nl-NL" sz="1400" dirty="0"/>
              <a:t>Wat betekend GWP?</a:t>
            </a:r>
          </a:p>
          <a:p>
            <a:r>
              <a:rPr lang="nl-NL" sz="1400" dirty="0"/>
              <a:t>De genoemde GWP waarde geeft aan hoeveel het effect is als 1kg koudemiddel vrij komt in de natuur ten opzichte van 1kg CO2.</a:t>
            </a:r>
          </a:p>
          <a:p>
            <a:r>
              <a:rPr lang="nl-NL" sz="1400" dirty="0"/>
              <a:t>	CO2 heeft een GWP van 1, dus R507 is 3985 x schadelijker dan CO2, gemeten over een periode van 100 jaar </a:t>
            </a:r>
          </a:p>
          <a:p>
            <a:r>
              <a:rPr lang="nl-NL" sz="1400" dirty="0"/>
              <a:t>(het zogenaamde 100 jaar effect)</a:t>
            </a:r>
          </a:p>
          <a:p>
            <a:endParaRPr lang="nl-NL" sz="1400" dirty="0"/>
          </a:p>
          <a:p>
            <a:r>
              <a:rPr lang="nl-NL" sz="1400" dirty="0"/>
              <a:t>Wat betekend ODP?</a:t>
            </a:r>
          </a:p>
          <a:p>
            <a:r>
              <a:rPr lang="nl-NL" sz="1400" dirty="0"/>
              <a:t>	ODP waarde geeft aan hoeveel effect het koudemiddel heeft op de ozonlaag bij vrijkomen van dit koudemiddel. </a:t>
            </a:r>
          </a:p>
          <a:p>
            <a:r>
              <a:rPr lang="nl-NL" sz="1400" dirty="0"/>
              <a:t>	Koudemiddelen die de ozonlaag aantasten zijn sinds 1993 niet meer toegestaan</a:t>
            </a:r>
          </a:p>
          <a:p>
            <a:endParaRPr lang="nl-NL" sz="1400" dirty="0"/>
          </a:p>
          <a:p>
            <a:r>
              <a:rPr lang="nl-NL" sz="1400" dirty="0"/>
              <a:t>Waarom aanduiding A1/A2/A2L/B2L </a:t>
            </a:r>
            <a:r>
              <a:rPr lang="nl-NL" sz="1400" dirty="0" err="1"/>
              <a:t>enz</a:t>
            </a:r>
            <a:r>
              <a:rPr lang="nl-NL" sz="1400" dirty="0"/>
              <a:t>?</a:t>
            </a:r>
          </a:p>
          <a:p>
            <a:r>
              <a:rPr lang="nl-NL" sz="1400" dirty="0"/>
              <a:t>	Met deze letters en cijfers geven we de invloed weer van dit middel op de gezondheid van organismen en de</a:t>
            </a:r>
          </a:p>
          <a:p>
            <a:r>
              <a:rPr lang="nl-NL" sz="1400" dirty="0"/>
              <a:t>	brandbaarheid van het middel. B.v. A1 betekend niet toxisch en niet brandbaar. A2 betekend niet toxisch maar wel</a:t>
            </a:r>
          </a:p>
          <a:p>
            <a:r>
              <a:rPr lang="nl-NL" sz="1400" dirty="0"/>
              <a:t>	brandbaar. A2L betekend niet toxisch en mild (lees moeilijk) brandbaar. B2L betekend toxisch en mild brandbaar</a:t>
            </a:r>
          </a:p>
          <a:p>
            <a:endParaRPr lang="nl-NL" sz="1400" dirty="0"/>
          </a:p>
          <a:p>
            <a:r>
              <a:rPr lang="nl-NL" sz="1400" dirty="0"/>
              <a:t>Waarom PFAS in koudemiddelen?</a:t>
            </a:r>
          </a:p>
          <a:p>
            <a:r>
              <a:rPr lang="nl-NL" sz="1400" dirty="0"/>
              <a:t>	PFAS is een overkoepelende naam voor stoffen die er voor zorgen dat stoffen moeilijk ontbranden (denk aan bakpapier)</a:t>
            </a:r>
          </a:p>
          <a:p>
            <a:r>
              <a:rPr lang="nl-NL" sz="1400" dirty="0"/>
              <a:t>	Door deze middelen toe te voegen aan koudemiddelen, blijven ze in de categorie A1 vallen in plaats van A2L of A2</a:t>
            </a:r>
          </a:p>
          <a:p>
            <a:endParaRPr lang="nl-NL" sz="1400" dirty="0"/>
          </a:p>
        </p:txBody>
      </p:sp>
    </p:spTree>
    <p:extLst>
      <p:ext uri="{BB962C8B-B14F-4D97-AF65-F5344CB8AC3E}">
        <p14:creationId xmlns:p14="http://schemas.microsoft.com/office/powerpoint/2010/main" val="39045895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descr="Witte moleculen">
            <a:extLst>
              <a:ext uri="{FF2B5EF4-FFF2-40B4-BE49-F238E27FC236}">
                <a16:creationId xmlns:a16="http://schemas.microsoft.com/office/drawing/2014/main" id="{8451C2E8-2396-E704-9194-0A6310F0B7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a:effectLst>
            <a:softEdge rad="1270000"/>
          </a:effectLst>
        </p:spPr>
      </p:pic>
      <p:graphicFrame>
        <p:nvGraphicFramePr>
          <p:cNvPr id="5" name="Grafiek 4">
            <a:extLst>
              <a:ext uri="{FF2B5EF4-FFF2-40B4-BE49-F238E27FC236}">
                <a16:creationId xmlns:a16="http://schemas.microsoft.com/office/drawing/2014/main" id="{C842BC57-E8A3-31CB-C4EA-2ED3125AD55D}"/>
              </a:ext>
            </a:extLst>
          </p:cNvPr>
          <p:cNvGraphicFramePr>
            <a:graphicFrameLocks/>
          </p:cNvGraphicFramePr>
          <p:nvPr>
            <p:extLst>
              <p:ext uri="{D42A27DB-BD31-4B8C-83A1-F6EECF244321}">
                <p14:modId xmlns:p14="http://schemas.microsoft.com/office/powerpoint/2010/main" val="2708200338"/>
              </p:ext>
            </p:extLst>
          </p:nvPr>
        </p:nvGraphicFramePr>
        <p:xfrm>
          <a:off x="1682755" y="2214316"/>
          <a:ext cx="8074914" cy="416314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 name="Tabel 5">
            <a:extLst>
              <a:ext uri="{FF2B5EF4-FFF2-40B4-BE49-F238E27FC236}">
                <a16:creationId xmlns:a16="http://schemas.microsoft.com/office/drawing/2014/main" id="{D15EFBEC-5809-A300-CB25-DB74C5F32DF0}"/>
              </a:ext>
            </a:extLst>
          </p:cNvPr>
          <p:cNvGraphicFramePr>
            <a:graphicFrameLocks noGrp="1"/>
          </p:cNvGraphicFramePr>
          <p:nvPr>
            <p:extLst>
              <p:ext uri="{D42A27DB-BD31-4B8C-83A1-F6EECF244321}">
                <p14:modId xmlns:p14="http://schemas.microsoft.com/office/powerpoint/2010/main" val="85747189"/>
              </p:ext>
            </p:extLst>
          </p:nvPr>
        </p:nvGraphicFramePr>
        <p:xfrm>
          <a:off x="871148" y="545282"/>
          <a:ext cx="10449704" cy="1350840"/>
        </p:xfrm>
        <a:graphic>
          <a:graphicData uri="http://schemas.openxmlformats.org/drawingml/2006/table">
            <a:tbl>
              <a:tblPr/>
              <a:tblGrid>
                <a:gridCol w="1562248">
                  <a:extLst>
                    <a:ext uri="{9D8B030D-6E8A-4147-A177-3AD203B41FA5}">
                      <a16:colId xmlns:a16="http://schemas.microsoft.com/office/drawing/2014/main" val="2339037660"/>
                    </a:ext>
                  </a:extLst>
                </a:gridCol>
                <a:gridCol w="555466">
                  <a:extLst>
                    <a:ext uri="{9D8B030D-6E8A-4147-A177-3AD203B41FA5}">
                      <a16:colId xmlns:a16="http://schemas.microsoft.com/office/drawing/2014/main" val="2474137229"/>
                    </a:ext>
                  </a:extLst>
                </a:gridCol>
                <a:gridCol w="555466">
                  <a:extLst>
                    <a:ext uri="{9D8B030D-6E8A-4147-A177-3AD203B41FA5}">
                      <a16:colId xmlns:a16="http://schemas.microsoft.com/office/drawing/2014/main" val="1927646444"/>
                    </a:ext>
                  </a:extLst>
                </a:gridCol>
                <a:gridCol w="555466">
                  <a:extLst>
                    <a:ext uri="{9D8B030D-6E8A-4147-A177-3AD203B41FA5}">
                      <a16:colId xmlns:a16="http://schemas.microsoft.com/office/drawing/2014/main" val="669844721"/>
                    </a:ext>
                  </a:extLst>
                </a:gridCol>
                <a:gridCol w="555466">
                  <a:extLst>
                    <a:ext uri="{9D8B030D-6E8A-4147-A177-3AD203B41FA5}">
                      <a16:colId xmlns:a16="http://schemas.microsoft.com/office/drawing/2014/main" val="1297813005"/>
                    </a:ext>
                  </a:extLst>
                </a:gridCol>
                <a:gridCol w="555466">
                  <a:extLst>
                    <a:ext uri="{9D8B030D-6E8A-4147-A177-3AD203B41FA5}">
                      <a16:colId xmlns:a16="http://schemas.microsoft.com/office/drawing/2014/main" val="1831101708"/>
                    </a:ext>
                  </a:extLst>
                </a:gridCol>
                <a:gridCol w="555466">
                  <a:extLst>
                    <a:ext uri="{9D8B030D-6E8A-4147-A177-3AD203B41FA5}">
                      <a16:colId xmlns:a16="http://schemas.microsoft.com/office/drawing/2014/main" val="162095933"/>
                    </a:ext>
                  </a:extLst>
                </a:gridCol>
                <a:gridCol w="555466">
                  <a:extLst>
                    <a:ext uri="{9D8B030D-6E8A-4147-A177-3AD203B41FA5}">
                      <a16:colId xmlns:a16="http://schemas.microsoft.com/office/drawing/2014/main" val="4199994705"/>
                    </a:ext>
                  </a:extLst>
                </a:gridCol>
                <a:gridCol w="555466">
                  <a:extLst>
                    <a:ext uri="{9D8B030D-6E8A-4147-A177-3AD203B41FA5}">
                      <a16:colId xmlns:a16="http://schemas.microsoft.com/office/drawing/2014/main" val="2773810452"/>
                    </a:ext>
                  </a:extLst>
                </a:gridCol>
                <a:gridCol w="555466">
                  <a:extLst>
                    <a:ext uri="{9D8B030D-6E8A-4147-A177-3AD203B41FA5}">
                      <a16:colId xmlns:a16="http://schemas.microsoft.com/office/drawing/2014/main" val="279319392"/>
                    </a:ext>
                  </a:extLst>
                </a:gridCol>
                <a:gridCol w="555466">
                  <a:extLst>
                    <a:ext uri="{9D8B030D-6E8A-4147-A177-3AD203B41FA5}">
                      <a16:colId xmlns:a16="http://schemas.microsoft.com/office/drawing/2014/main" val="1033834892"/>
                    </a:ext>
                  </a:extLst>
                </a:gridCol>
                <a:gridCol w="555466">
                  <a:extLst>
                    <a:ext uri="{9D8B030D-6E8A-4147-A177-3AD203B41FA5}">
                      <a16:colId xmlns:a16="http://schemas.microsoft.com/office/drawing/2014/main" val="4093806260"/>
                    </a:ext>
                  </a:extLst>
                </a:gridCol>
                <a:gridCol w="555466">
                  <a:extLst>
                    <a:ext uri="{9D8B030D-6E8A-4147-A177-3AD203B41FA5}">
                      <a16:colId xmlns:a16="http://schemas.microsoft.com/office/drawing/2014/main" val="26717839"/>
                    </a:ext>
                  </a:extLst>
                </a:gridCol>
                <a:gridCol w="555466">
                  <a:extLst>
                    <a:ext uri="{9D8B030D-6E8A-4147-A177-3AD203B41FA5}">
                      <a16:colId xmlns:a16="http://schemas.microsoft.com/office/drawing/2014/main" val="4213363345"/>
                    </a:ext>
                  </a:extLst>
                </a:gridCol>
                <a:gridCol w="555466">
                  <a:extLst>
                    <a:ext uri="{9D8B030D-6E8A-4147-A177-3AD203B41FA5}">
                      <a16:colId xmlns:a16="http://schemas.microsoft.com/office/drawing/2014/main" val="475553149"/>
                    </a:ext>
                  </a:extLst>
                </a:gridCol>
                <a:gridCol w="555466">
                  <a:extLst>
                    <a:ext uri="{9D8B030D-6E8A-4147-A177-3AD203B41FA5}">
                      <a16:colId xmlns:a16="http://schemas.microsoft.com/office/drawing/2014/main" val="4019130527"/>
                    </a:ext>
                  </a:extLst>
                </a:gridCol>
                <a:gridCol w="555466">
                  <a:extLst>
                    <a:ext uri="{9D8B030D-6E8A-4147-A177-3AD203B41FA5}">
                      <a16:colId xmlns:a16="http://schemas.microsoft.com/office/drawing/2014/main" val="3184004930"/>
                    </a:ext>
                  </a:extLst>
                </a:gridCol>
              </a:tblGrid>
              <a:tr h="168855">
                <a:tc>
                  <a:txBody>
                    <a:bodyPr/>
                    <a:lstStyle/>
                    <a:p>
                      <a:pPr algn="l" fontAlgn="b"/>
                      <a:r>
                        <a:rPr lang="nl-NL" sz="1000" b="0" i="0" u="none" strike="noStrike" dirty="0">
                          <a:solidFill>
                            <a:srgbClr val="000000"/>
                          </a:solidFill>
                          <a:effectLst/>
                          <a:latin typeface="Calibri" panose="020F0502020204030204" pitchFamily="34" charset="0"/>
                        </a:rPr>
                        <a:t>Naam koudemiddel</a:t>
                      </a:r>
                    </a:p>
                  </a:txBody>
                  <a:tcPr marL="5823" marR="5823" marT="5823" marB="0" anchor="b">
                    <a:lnL>
                      <a:noFill/>
                    </a:lnL>
                    <a:lnR>
                      <a:noFill/>
                    </a:lnR>
                    <a:lnT>
                      <a:noFill/>
                    </a:lnT>
                    <a:lnB>
                      <a:noFill/>
                    </a:lnB>
                    <a:noFill/>
                  </a:tcPr>
                </a:tc>
                <a:tc>
                  <a:txBody>
                    <a:bodyPr/>
                    <a:lstStyle/>
                    <a:p>
                      <a:pPr algn="ctr" fontAlgn="ctr"/>
                      <a:r>
                        <a:rPr lang="nl-NL" sz="1000" b="1" i="0" u="none" strike="noStrike">
                          <a:solidFill>
                            <a:srgbClr val="000000"/>
                          </a:solidFill>
                          <a:effectLst/>
                          <a:latin typeface="Calibri" panose="020F0502020204030204" pitchFamily="34" charset="0"/>
                        </a:rPr>
                        <a:t>R502</a:t>
                      </a:r>
                    </a:p>
                  </a:txBody>
                  <a:tcPr marL="5823" marR="5823" marT="5823" marB="0" anchor="ctr">
                    <a:lnL>
                      <a:noFill/>
                    </a:lnL>
                    <a:lnR>
                      <a:noFill/>
                    </a:lnR>
                    <a:lnT>
                      <a:noFill/>
                    </a:lnT>
                    <a:lnB>
                      <a:noFill/>
                    </a:lnB>
                    <a:noFill/>
                  </a:tcPr>
                </a:tc>
                <a:tc>
                  <a:txBody>
                    <a:bodyPr/>
                    <a:lstStyle/>
                    <a:p>
                      <a:pPr algn="ctr" fontAlgn="ctr"/>
                      <a:r>
                        <a:rPr lang="nl-NL" sz="1000" b="1" i="0" u="none" strike="noStrike">
                          <a:solidFill>
                            <a:srgbClr val="000000"/>
                          </a:solidFill>
                          <a:effectLst/>
                          <a:latin typeface="Calibri" panose="020F0502020204030204" pitchFamily="34" charset="0"/>
                        </a:rPr>
                        <a:t>R12</a:t>
                      </a:r>
                    </a:p>
                  </a:txBody>
                  <a:tcPr marL="5823" marR="5823" marT="5823" marB="0" anchor="ctr">
                    <a:lnL>
                      <a:noFill/>
                    </a:lnL>
                    <a:lnR>
                      <a:noFill/>
                    </a:lnR>
                    <a:lnT>
                      <a:noFill/>
                    </a:lnT>
                    <a:lnB>
                      <a:noFill/>
                    </a:lnB>
                    <a:noFill/>
                  </a:tcPr>
                </a:tc>
                <a:tc>
                  <a:txBody>
                    <a:bodyPr/>
                    <a:lstStyle/>
                    <a:p>
                      <a:pPr algn="ctr" fontAlgn="ctr"/>
                      <a:r>
                        <a:rPr lang="nl-NL" sz="1000" b="1" i="0" u="none" strike="noStrike">
                          <a:solidFill>
                            <a:srgbClr val="000000"/>
                          </a:solidFill>
                          <a:effectLst/>
                          <a:latin typeface="Calibri" panose="020F0502020204030204" pitchFamily="34" charset="0"/>
                        </a:rPr>
                        <a:t>R22</a:t>
                      </a:r>
                    </a:p>
                  </a:txBody>
                  <a:tcPr marL="5823" marR="5823" marT="5823" marB="0" anchor="ctr">
                    <a:lnL>
                      <a:noFill/>
                    </a:lnL>
                    <a:lnR>
                      <a:noFill/>
                    </a:lnR>
                    <a:lnT>
                      <a:noFill/>
                    </a:lnT>
                    <a:lnB>
                      <a:noFill/>
                    </a:lnB>
                    <a:noFill/>
                  </a:tcPr>
                </a:tc>
                <a:tc>
                  <a:txBody>
                    <a:bodyPr/>
                    <a:lstStyle/>
                    <a:p>
                      <a:pPr algn="ctr" fontAlgn="ctr"/>
                      <a:r>
                        <a:rPr lang="nl-NL" sz="1000" b="1" i="0" u="none" strike="noStrike">
                          <a:solidFill>
                            <a:srgbClr val="000000"/>
                          </a:solidFill>
                          <a:effectLst/>
                          <a:latin typeface="Calibri" panose="020F0502020204030204" pitchFamily="34" charset="0"/>
                        </a:rPr>
                        <a:t>R134a</a:t>
                      </a:r>
                    </a:p>
                  </a:txBody>
                  <a:tcPr marL="5823" marR="5823" marT="5823" marB="0" anchor="ctr">
                    <a:lnL>
                      <a:noFill/>
                    </a:lnL>
                    <a:lnR>
                      <a:noFill/>
                    </a:lnR>
                    <a:lnT>
                      <a:noFill/>
                    </a:lnT>
                    <a:lnB>
                      <a:noFill/>
                    </a:lnB>
                    <a:noFill/>
                  </a:tcPr>
                </a:tc>
                <a:tc>
                  <a:txBody>
                    <a:bodyPr/>
                    <a:lstStyle/>
                    <a:p>
                      <a:pPr algn="ctr" fontAlgn="ctr"/>
                      <a:r>
                        <a:rPr lang="nl-NL" sz="1000" b="1" i="0" u="none" strike="noStrike">
                          <a:solidFill>
                            <a:srgbClr val="000000"/>
                          </a:solidFill>
                          <a:effectLst/>
                          <a:latin typeface="Calibri" panose="020F0502020204030204" pitchFamily="34" charset="0"/>
                        </a:rPr>
                        <a:t>R404a</a:t>
                      </a:r>
                    </a:p>
                  </a:txBody>
                  <a:tcPr marL="5823" marR="5823" marT="5823" marB="0" anchor="ctr">
                    <a:lnL>
                      <a:noFill/>
                    </a:lnL>
                    <a:lnR>
                      <a:noFill/>
                    </a:lnR>
                    <a:lnT>
                      <a:noFill/>
                    </a:lnT>
                    <a:lnB>
                      <a:noFill/>
                    </a:lnB>
                    <a:noFill/>
                  </a:tcPr>
                </a:tc>
                <a:tc>
                  <a:txBody>
                    <a:bodyPr/>
                    <a:lstStyle/>
                    <a:p>
                      <a:pPr algn="ctr" fontAlgn="ctr"/>
                      <a:r>
                        <a:rPr lang="nl-NL" sz="1000" b="1" i="0" u="none" strike="noStrike">
                          <a:solidFill>
                            <a:srgbClr val="000000"/>
                          </a:solidFill>
                          <a:effectLst/>
                          <a:latin typeface="Calibri" panose="020F0502020204030204" pitchFamily="34" charset="0"/>
                        </a:rPr>
                        <a:t>R507</a:t>
                      </a:r>
                    </a:p>
                  </a:txBody>
                  <a:tcPr marL="5823" marR="5823" marT="5823" marB="0" anchor="ctr">
                    <a:lnL>
                      <a:noFill/>
                    </a:lnL>
                    <a:lnR>
                      <a:noFill/>
                    </a:lnR>
                    <a:lnT>
                      <a:noFill/>
                    </a:lnT>
                    <a:lnB>
                      <a:noFill/>
                    </a:lnB>
                    <a:noFill/>
                  </a:tcPr>
                </a:tc>
                <a:tc>
                  <a:txBody>
                    <a:bodyPr/>
                    <a:lstStyle/>
                    <a:p>
                      <a:pPr algn="ctr" fontAlgn="ctr"/>
                      <a:r>
                        <a:rPr lang="nl-NL" sz="1000" b="1" i="0" u="none" strike="noStrike">
                          <a:solidFill>
                            <a:srgbClr val="000000"/>
                          </a:solidFill>
                          <a:effectLst/>
                          <a:latin typeface="Calibri" panose="020F0502020204030204" pitchFamily="34" charset="0"/>
                        </a:rPr>
                        <a:t>R449a</a:t>
                      </a:r>
                    </a:p>
                  </a:txBody>
                  <a:tcPr marL="5823" marR="5823" marT="5823" marB="0" anchor="ctr">
                    <a:lnL>
                      <a:noFill/>
                    </a:lnL>
                    <a:lnR>
                      <a:noFill/>
                    </a:lnR>
                    <a:lnT>
                      <a:noFill/>
                    </a:lnT>
                    <a:lnB>
                      <a:noFill/>
                    </a:lnB>
                    <a:noFill/>
                  </a:tcPr>
                </a:tc>
                <a:tc>
                  <a:txBody>
                    <a:bodyPr/>
                    <a:lstStyle/>
                    <a:p>
                      <a:pPr algn="ctr" fontAlgn="ctr"/>
                      <a:r>
                        <a:rPr lang="nl-NL" sz="1000" b="1" i="0" u="none" strike="noStrike">
                          <a:solidFill>
                            <a:srgbClr val="000000"/>
                          </a:solidFill>
                          <a:effectLst/>
                          <a:latin typeface="Calibri" panose="020F0502020204030204" pitchFamily="34" charset="0"/>
                        </a:rPr>
                        <a:t>R452a</a:t>
                      </a:r>
                    </a:p>
                  </a:txBody>
                  <a:tcPr marL="5823" marR="5823" marT="5823" marB="0" anchor="ctr">
                    <a:lnL>
                      <a:noFill/>
                    </a:lnL>
                    <a:lnR>
                      <a:noFill/>
                    </a:lnR>
                    <a:lnT>
                      <a:noFill/>
                    </a:lnT>
                    <a:lnB>
                      <a:noFill/>
                    </a:lnB>
                    <a:noFill/>
                  </a:tcPr>
                </a:tc>
                <a:tc>
                  <a:txBody>
                    <a:bodyPr/>
                    <a:lstStyle/>
                    <a:p>
                      <a:pPr algn="ctr" fontAlgn="ctr"/>
                      <a:r>
                        <a:rPr lang="nl-NL" sz="1000" b="1" i="0" u="none" strike="noStrike">
                          <a:solidFill>
                            <a:srgbClr val="000000"/>
                          </a:solidFill>
                          <a:effectLst/>
                          <a:latin typeface="Calibri" panose="020F0502020204030204" pitchFamily="34" charset="0"/>
                        </a:rPr>
                        <a:t>R410a</a:t>
                      </a:r>
                    </a:p>
                  </a:txBody>
                  <a:tcPr marL="5823" marR="5823" marT="5823" marB="0" anchor="ctr">
                    <a:lnL>
                      <a:noFill/>
                    </a:lnL>
                    <a:lnR>
                      <a:noFill/>
                    </a:lnR>
                    <a:lnT>
                      <a:noFill/>
                    </a:lnT>
                    <a:lnB>
                      <a:noFill/>
                    </a:lnB>
                    <a:noFill/>
                  </a:tcPr>
                </a:tc>
                <a:tc>
                  <a:txBody>
                    <a:bodyPr/>
                    <a:lstStyle/>
                    <a:p>
                      <a:pPr algn="ctr" fontAlgn="ctr"/>
                      <a:r>
                        <a:rPr lang="nl-NL" sz="1000" b="1" i="0" u="none" strike="noStrike">
                          <a:solidFill>
                            <a:srgbClr val="000000"/>
                          </a:solidFill>
                          <a:effectLst/>
                          <a:latin typeface="Calibri" panose="020F0502020204030204" pitchFamily="34" charset="0"/>
                        </a:rPr>
                        <a:t>R32</a:t>
                      </a:r>
                    </a:p>
                  </a:txBody>
                  <a:tcPr marL="5823" marR="5823" marT="5823" marB="0" anchor="ctr">
                    <a:lnL>
                      <a:noFill/>
                    </a:lnL>
                    <a:lnR>
                      <a:noFill/>
                    </a:lnR>
                    <a:lnT>
                      <a:noFill/>
                    </a:lnT>
                    <a:lnB>
                      <a:noFill/>
                    </a:lnB>
                    <a:noFill/>
                  </a:tcPr>
                </a:tc>
                <a:tc>
                  <a:txBody>
                    <a:bodyPr/>
                    <a:lstStyle/>
                    <a:p>
                      <a:pPr algn="ctr" fontAlgn="ctr"/>
                      <a:r>
                        <a:rPr lang="nl-NL" sz="1000" b="1" i="0" u="none" strike="noStrike">
                          <a:solidFill>
                            <a:srgbClr val="000000"/>
                          </a:solidFill>
                          <a:effectLst/>
                          <a:latin typeface="Calibri" panose="020F0502020204030204" pitchFamily="34" charset="0"/>
                        </a:rPr>
                        <a:t>R470b</a:t>
                      </a:r>
                    </a:p>
                  </a:txBody>
                  <a:tcPr marL="5823" marR="5823" marT="5823" marB="0" anchor="ctr">
                    <a:lnL>
                      <a:noFill/>
                    </a:lnL>
                    <a:lnR>
                      <a:noFill/>
                    </a:lnR>
                    <a:lnT>
                      <a:noFill/>
                    </a:lnT>
                    <a:lnB>
                      <a:noFill/>
                    </a:lnB>
                    <a:noFill/>
                  </a:tcPr>
                </a:tc>
                <a:tc>
                  <a:txBody>
                    <a:bodyPr/>
                    <a:lstStyle/>
                    <a:p>
                      <a:pPr algn="ctr" fontAlgn="ctr"/>
                      <a:r>
                        <a:rPr lang="nl-NL" sz="1000" b="1" i="0" u="none" strike="noStrike">
                          <a:solidFill>
                            <a:srgbClr val="000000"/>
                          </a:solidFill>
                          <a:effectLst/>
                          <a:latin typeface="Calibri" panose="020F0502020204030204" pitchFamily="34" charset="0"/>
                        </a:rPr>
                        <a:t>R455a</a:t>
                      </a:r>
                    </a:p>
                  </a:txBody>
                  <a:tcPr marL="5823" marR="5823" marT="5823" marB="0" anchor="ctr">
                    <a:lnL>
                      <a:noFill/>
                    </a:lnL>
                    <a:lnR>
                      <a:noFill/>
                    </a:lnR>
                    <a:lnT>
                      <a:noFill/>
                    </a:lnT>
                    <a:lnB>
                      <a:noFill/>
                    </a:lnB>
                    <a:noFill/>
                  </a:tcPr>
                </a:tc>
                <a:tc>
                  <a:txBody>
                    <a:bodyPr/>
                    <a:lstStyle/>
                    <a:p>
                      <a:pPr algn="ctr" fontAlgn="b"/>
                      <a:r>
                        <a:rPr lang="nl-NL" sz="1000" b="1" i="0" u="none" strike="noStrike">
                          <a:solidFill>
                            <a:srgbClr val="000000"/>
                          </a:solidFill>
                          <a:effectLst/>
                          <a:latin typeface="Calibri" panose="020F0502020204030204" pitchFamily="34" charset="0"/>
                        </a:rPr>
                        <a:t>R290</a:t>
                      </a:r>
                    </a:p>
                  </a:txBody>
                  <a:tcPr marL="5823" marR="5823" marT="5823" marB="0" anchor="b">
                    <a:lnL>
                      <a:noFill/>
                    </a:lnL>
                    <a:lnR>
                      <a:noFill/>
                    </a:lnR>
                    <a:lnT>
                      <a:noFill/>
                    </a:lnT>
                    <a:lnB>
                      <a:noFill/>
                    </a:lnB>
                    <a:noFill/>
                  </a:tcPr>
                </a:tc>
                <a:tc>
                  <a:txBody>
                    <a:bodyPr/>
                    <a:lstStyle/>
                    <a:p>
                      <a:pPr algn="ctr" fontAlgn="b"/>
                      <a:r>
                        <a:rPr lang="nl-NL" sz="1000" b="1" i="0" u="none" strike="noStrike">
                          <a:solidFill>
                            <a:srgbClr val="000000"/>
                          </a:solidFill>
                          <a:effectLst/>
                          <a:latin typeface="Calibri" panose="020F0502020204030204" pitchFamily="34" charset="0"/>
                        </a:rPr>
                        <a:t>R600</a:t>
                      </a:r>
                    </a:p>
                  </a:txBody>
                  <a:tcPr marL="5823" marR="5823" marT="5823" marB="0" anchor="b">
                    <a:lnL>
                      <a:noFill/>
                    </a:lnL>
                    <a:lnR>
                      <a:noFill/>
                    </a:lnR>
                    <a:lnT>
                      <a:noFill/>
                    </a:lnT>
                    <a:lnB>
                      <a:noFill/>
                    </a:lnB>
                    <a:noFill/>
                  </a:tcPr>
                </a:tc>
                <a:tc>
                  <a:txBody>
                    <a:bodyPr/>
                    <a:lstStyle/>
                    <a:p>
                      <a:pPr algn="ctr" fontAlgn="b"/>
                      <a:r>
                        <a:rPr lang="nl-NL" sz="1000" b="1" i="0" u="none" strike="noStrike">
                          <a:solidFill>
                            <a:srgbClr val="000000"/>
                          </a:solidFill>
                          <a:effectLst/>
                          <a:latin typeface="Calibri" panose="020F0502020204030204" pitchFamily="34" charset="0"/>
                        </a:rPr>
                        <a:t>R744</a:t>
                      </a:r>
                    </a:p>
                  </a:txBody>
                  <a:tcPr marL="5823" marR="5823" marT="5823" marB="0" anchor="b">
                    <a:lnL>
                      <a:noFill/>
                    </a:lnL>
                    <a:lnR>
                      <a:noFill/>
                    </a:lnR>
                    <a:lnT>
                      <a:noFill/>
                    </a:lnT>
                    <a:lnB>
                      <a:noFill/>
                    </a:lnB>
                    <a:noFill/>
                  </a:tcPr>
                </a:tc>
                <a:tc>
                  <a:txBody>
                    <a:bodyPr/>
                    <a:lstStyle/>
                    <a:p>
                      <a:pPr algn="ctr" fontAlgn="b"/>
                      <a:r>
                        <a:rPr lang="nl-NL" sz="1000" b="1" i="0" u="none" strike="noStrike" dirty="0">
                          <a:solidFill>
                            <a:srgbClr val="000000"/>
                          </a:solidFill>
                          <a:effectLst/>
                          <a:latin typeface="Calibri" panose="020F0502020204030204" pitchFamily="34" charset="0"/>
                        </a:rPr>
                        <a:t>R717</a:t>
                      </a:r>
                    </a:p>
                  </a:txBody>
                  <a:tcPr marL="5823" marR="5823" marT="5823" marB="0" anchor="b">
                    <a:lnL>
                      <a:noFill/>
                    </a:lnL>
                    <a:lnR>
                      <a:noFill/>
                    </a:lnR>
                    <a:lnT>
                      <a:noFill/>
                    </a:lnT>
                    <a:lnB>
                      <a:noFill/>
                    </a:lnB>
                    <a:noFill/>
                  </a:tcPr>
                </a:tc>
                <a:extLst>
                  <a:ext uri="{0D108BD9-81ED-4DB2-BD59-A6C34878D82A}">
                    <a16:rowId xmlns:a16="http://schemas.microsoft.com/office/drawing/2014/main" val="3288079915"/>
                  </a:ext>
                </a:extLst>
              </a:tr>
              <a:tr h="168855">
                <a:tc>
                  <a:txBody>
                    <a:bodyPr/>
                    <a:lstStyle/>
                    <a:p>
                      <a:pPr algn="l" fontAlgn="b"/>
                      <a:endParaRPr lang="nl-NL" sz="1000" b="0" i="0" u="none" strike="noStrike" dirty="0">
                        <a:solidFill>
                          <a:srgbClr val="000000"/>
                        </a:solidFill>
                        <a:effectLst/>
                        <a:latin typeface="Calibri" panose="020F0502020204030204" pitchFamily="34" charset="0"/>
                      </a:endParaRPr>
                    </a:p>
                  </a:txBody>
                  <a:tcPr marL="5823" marR="5823" marT="5823" marB="0" anchor="b">
                    <a:lnL>
                      <a:noFill/>
                    </a:lnL>
                    <a:lnR>
                      <a:noFill/>
                    </a:lnR>
                    <a:lnT>
                      <a:noFill/>
                    </a:lnT>
                    <a:lnB>
                      <a:noFill/>
                    </a:lnB>
                    <a:noFill/>
                  </a:tcPr>
                </a:tc>
                <a:tc>
                  <a:txBody>
                    <a:bodyPr/>
                    <a:lstStyle/>
                    <a:p>
                      <a:pPr algn="ctr" fontAlgn="ctr"/>
                      <a:endParaRPr lang="nl-NL" sz="1000" b="0" i="0" u="none" strike="noStrike" dirty="0">
                        <a:solidFill>
                          <a:srgbClr val="000000"/>
                        </a:solidFill>
                        <a:effectLst/>
                        <a:latin typeface="Calibri" panose="020F0502020204030204" pitchFamily="34" charset="0"/>
                      </a:endParaRPr>
                    </a:p>
                  </a:txBody>
                  <a:tcPr marL="5823" marR="5823" marT="5823" marB="0" anchor="ctr">
                    <a:lnL>
                      <a:noFill/>
                    </a:lnL>
                    <a:lnR>
                      <a:noFill/>
                    </a:lnR>
                    <a:lnT>
                      <a:noFill/>
                    </a:lnT>
                    <a:lnB>
                      <a:noFill/>
                    </a:lnB>
                    <a:noFill/>
                  </a:tcPr>
                </a:tc>
                <a:tc>
                  <a:txBody>
                    <a:bodyPr/>
                    <a:lstStyle/>
                    <a:p>
                      <a:pPr algn="ctr" fontAlgn="ctr"/>
                      <a:endParaRPr lang="nl-NL" sz="1000" b="0" i="0" u="none" strike="noStrike" dirty="0">
                        <a:solidFill>
                          <a:srgbClr val="000000"/>
                        </a:solidFill>
                        <a:effectLst/>
                        <a:latin typeface="Calibri" panose="020F0502020204030204" pitchFamily="34" charset="0"/>
                      </a:endParaRPr>
                    </a:p>
                  </a:txBody>
                  <a:tcPr marL="5823" marR="5823" marT="5823" marB="0" anchor="ctr">
                    <a:lnL>
                      <a:noFill/>
                    </a:lnL>
                    <a:lnR>
                      <a:noFill/>
                    </a:lnR>
                    <a:lnT>
                      <a:noFill/>
                    </a:lnT>
                    <a:lnB>
                      <a:noFill/>
                    </a:lnB>
                    <a:noFill/>
                  </a:tcPr>
                </a:tc>
                <a:tc>
                  <a:txBody>
                    <a:bodyPr/>
                    <a:lstStyle/>
                    <a:p>
                      <a:pPr algn="ctr" fontAlgn="ctr"/>
                      <a:endParaRPr lang="nl-NL" sz="1000" b="0" i="0" u="none" strike="noStrike" dirty="0">
                        <a:solidFill>
                          <a:srgbClr val="000000"/>
                        </a:solidFill>
                        <a:effectLst/>
                        <a:latin typeface="Calibri" panose="020F0502020204030204" pitchFamily="34" charset="0"/>
                      </a:endParaRPr>
                    </a:p>
                  </a:txBody>
                  <a:tcPr marL="5823" marR="5823" marT="5823" marB="0" anchor="ctr">
                    <a:lnL>
                      <a:noFill/>
                    </a:lnL>
                    <a:lnR>
                      <a:noFill/>
                    </a:lnR>
                    <a:lnT>
                      <a:noFill/>
                    </a:lnT>
                    <a:lnB>
                      <a:noFill/>
                    </a:lnB>
                    <a:noFill/>
                  </a:tcPr>
                </a:tc>
                <a:tc>
                  <a:txBody>
                    <a:bodyPr/>
                    <a:lstStyle/>
                    <a:p>
                      <a:pPr algn="ctr" fontAlgn="ctr"/>
                      <a:endParaRPr lang="nl-NL" sz="1000" b="0" i="0" u="none" strike="noStrike" dirty="0">
                        <a:solidFill>
                          <a:srgbClr val="000000"/>
                        </a:solidFill>
                        <a:effectLst/>
                        <a:latin typeface="Calibri" panose="020F0502020204030204" pitchFamily="34" charset="0"/>
                      </a:endParaRPr>
                    </a:p>
                  </a:txBody>
                  <a:tcPr marL="5823" marR="5823" marT="5823" marB="0" anchor="ctr">
                    <a:lnL>
                      <a:noFill/>
                    </a:lnL>
                    <a:lnR>
                      <a:noFill/>
                    </a:lnR>
                    <a:lnT>
                      <a:noFill/>
                    </a:lnT>
                    <a:lnB>
                      <a:noFill/>
                    </a:lnB>
                    <a:noFill/>
                  </a:tcPr>
                </a:tc>
                <a:tc>
                  <a:txBody>
                    <a:bodyPr/>
                    <a:lstStyle/>
                    <a:p>
                      <a:pPr algn="ctr" fontAlgn="ctr"/>
                      <a:endParaRPr lang="nl-NL" sz="1000" b="0" i="0" u="none" strike="noStrike" dirty="0">
                        <a:solidFill>
                          <a:srgbClr val="000000"/>
                        </a:solidFill>
                        <a:effectLst/>
                        <a:latin typeface="Calibri" panose="020F0502020204030204" pitchFamily="34" charset="0"/>
                      </a:endParaRPr>
                    </a:p>
                  </a:txBody>
                  <a:tcPr marL="5823" marR="5823" marT="5823" marB="0" anchor="ctr">
                    <a:lnL>
                      <a:noFill/>
                    </a:lnL>
                    <a:lnR>
                      <a:noFill/>
                    </a:lnR>
                    <a:lnT>
                      <a:noFill/>
                    </a:lnT>
                    <a:lnB>
                      <a:noFill/>
                    </a:lnB>
                    <a:noFill/>
                  </a:tcPr>
                </a:tc>
                <a:tc>
                  <a:txBody>
                    <a:bodyPr/>
                    <a:lstStyle/>
                    <a:p>
                      <a:pPr algn="ctr" fontAlgn="ctr"/>
                      <a:endParaRPr lang="nl-NL" sz="1000" b="0" i="0" u="none" strike="noStrike" dirty="0">
                        <a:solidFill>
                          <a:srgbClr val="000000"/>
                        </a:solidFill>
                        <a:effectLst/>
                        <a:latin typeface="Calibri" panose="020F0502020204030204" pitchFamily="34" charset="0"/>
                      </a:endParaRPr>
                    </a:p>
                  </a:txBody>
                  <a:tcPr marL="5823" marR="5823" marT="5823" marB="0" anchor="ctr">
                    <a:lnL>
                      <a:noFill/>
                    </a:lnL>
                    <a:lnR>
                      <a:noFill/>
                    </a:lnR>
                    <a:lnT>
                      <a:noFill/>
                    </a:lnT>
                    <a:lnB>
                      <a:noFill/>
                    </a:lnB>
                    <a:noFill/>
                  </a:tcPr>
                </a:tc>
                <a:tc>
                  <a:txBody>
                    <a:bodyPr/>
                    <a:lstStyle/>
                    <a:p>
                      <a:pPr algn="ctr" fontAlgn="ctr"/>
                      <a:endParaRPr lang="nl-NL" sz="1000" b="0" i="0" u="none" strike="noStrike" dirty="0">
                        <a:solidFill>
                          <a:srgbClr val="000000"/>
                        </a:solidFill>
                        <a:effectLst/>
                        <a:latin typeface="Calibri" panose="020F0502020204030204" pitchFamily="34" charset="0"/>
                      </a:endParaRPr>
                    </a:p>
                  </a:txBody>
                  <a:tcPr marL="5823" marR="5823" marT="5823" marB="0" anchor="ctr">
                    <a:lnL>
                      <a:noFill/>
                    </a:lnL>
                    <a:lnR>
                      <a:noFill/>
                    </a:lnR>
                    <a:lnT>
                      <a:noFill/>
                    </a:lnT>
                    <a:lnB>
                      <a:noFill/>
                    </a:lnB>
                    <a:noFill/>
                  </a:tcPr>
                </a:tc>
                <a:tc>
                  <a:txBody>
                    <a:bodyPr/>
                    <a:lstStyle/>
                    <a:p>
                      <a:pPr algn="ctr" fontAlgn="ctr"/>
                      <a:endParaRPr lang="nl-NL" sz="1000" b="0" i="0" u="none" strike="noStrike" dirty="0">
                        <a:solidFill>
                          <a:srgbClr val="000000"/>
                        </a:solidFill>
                        <a:effectLst/>
                        <a:latin typeface="Calibri" panose="020F0502020204030204" pitchFamily="34" charset="0"/>
                      </a:endParaRPr>
                    </a:p>
                  </a:txBody>
                  <a:tcPr marL="5823" marR="5823" marT="5823" marB="0" anchor="ctr">
                    <a:lnL>
                      <a:noFill/>
                    </a:lnL>
                    <a:lnR>
                      <a:noFill/>
                    </a:lnR>
                    <a:lnT>
                      <a:noFill/>
                    </a:lnT>
                    <a:lnB>
                      <a:noFill/>
                    </a:lnB>
                    <a:noFill/>
                  </a:tcPr>
                </a:tc>
                <a:tc>
                  <a:txBody>
                    <a:bodyPr/>
                    <a:lstStyle/>
                    <a:p>
                      <a:pPr algn="ctr" fontAlgn="ctr"/>
                      <a:endParaRPr lang="nl-NL" sz="1000" b="0" i="0" u="none" strike="noStrike" dirty="0">
                        <a:solidFill>
                          <a:srgbClr val="000000"/>
                        </a:solidFill>
                        <a:effectLst/>
                        <a:latin typeface="Calibri" panose="020F0502020204030204" pitchFamily="34" charset="0"/>
                      </a:endParaRPr>
                    </a:p>
                  </a:txBody>
                  <a:tcPr marL="5823" marR="5823" marT="5823" marB="0" anchor="ctr">
                    <a:lnL>
                      <a:noFill/>
                    </a:lnL>
                    <a:lnR>
                      <a:noFill/>
                    </a:lnR>
                    <a:lnT>
                      <a:noFill/>
                    </a:lnT>
                    <a:lnB>
                      <a:noFill/>
                    </a:lnB>
                    <a:noFill/>
                  </a:tcPr>
                </a:tc>
                <a:tc>
                  <a:txBody>
                    <a:bodyPr/>
                    <a:lstStyle/>
                    <a:p>
                      <a:pPr algn="ctr" fontAlgn="ctr"/>
                      <a:endParaRPr lang="nl-NL" sz="1000" b="0" i="0" u="none" strike="noStrike" dirty="0">
                        <a:solidFill>
                          <a:srgbClr val="000000"/>
                        </a:solidFill>
                        <a:effectLst/>
                        <a:latin typeface="Calibri" panose="020F0502020204030204" pitchFamily="34" charset="0"/>
                      </a:endParaRPr>
                    </a:p>
                  </a:txBody>
                  <a:tcPr marL="5823" marR="5823" marT="5823" marB="0" anchor="ctr">
                    <a:lnL>
                      <a:noFill/>
                    </a:lnL>
                    <a:lnR>
                      <a:noFill/>
                    </a:lnR>
                    <a:lnT>
                      <a:noFill/>
                    </a:lnT>
                    <a:lnB>
                      <a:noFill/>
                    </a:lnB>
                    <a:noFill/>
                  </a:tcPr>
                </a:tc>
                <a:tc>
                  <a:txBody>
                    <a:bodyPr/>
                    <a:lstStyle/>
                    <a:p>
                      <a:pPr algn="ctr" fontAlgn="ctr"/>
                      <a:endParaRPr lang="nl-NL" sz="1000" b="0" i="0" u="none" strike="noStrike" dirty="0">
                        <a:solidFill>
                          <a:srgbClr val="000000"/>
                        </a:solidFill>
                        <a:effectLst/>
                        <a:latin typeface="Calibri" panose="020F0502020204030204" pitchFamily="34" charset="0"/>
                      </a:endParaRPr>
                    </a:p>
                  </a:txBody>
                  <a:tcPr marL="5823" marR="5823" marT="5823" marB="0" anchor="ctr">
                    <a:lnL>
                      <a:noFill/>
                    </a:lnL>
                    <a:lnR>
                      <a:noFill/>
                    </a:lnR>
                    <a:lnT>
                      <a:noFill/>
                    </a:lnT>
                    <a:lnB>
                      <a:noFill/>
                    </a:lnB>
                    <a:noFill/>
                  </a:tcPr>
                </a:tc>
                <a:tc>
                  <a:txBody>
                    <a:bodyPr/>
                    <a:lstStyle/>
                    <a:p>
                      <a:pPr algn="ctr" fontAlgn="ctr"/>
                      <a:endParaRPr lang="nl-NL" sz="1000" b="0" i="0" u="none" strike="noStrike" dirty="0">
                        <a:solidFill>
                          <a:srgbClr val="000000"/>
                        </a:solidFill>
                        <a:effectLst/>
                        <a:latin typeface="Calibri" panose="020F0502020204030204" pitchFamily="34" charset="0"/>
                      </a:endParaRPr>
                    </a:p>
                  </a:txBody>
                  <a:tcPr marL="5823" marR="5823" marT="5823" marB="0" anchor="ctr">
                    <a:lnL>
                      <a:noFill/>
                    </a:lnL>
                    <a:lnR>
                      <a:noFill/>
                    </a:lnR>
                    <a:lnT>
                      <a:noFill/>
                    </a:lnT>
                    <a:lnB>
                      <a:noFill/>
                    </a:lnB>
                    <a:noFill/>
                  </a:tcPr>
                </a:tc>
                <a:tc>
                  <a:txBody>
                    <a:bodyPr/>
                    <a:lstStyle/>
                    <a:p>
                      <a:pPr algn="ctr" fontAlgn="ctr"/>
                      <a:endParaRPr lang="nl-NL" sz="1000" b="0" i="0" u="none" strike="noStrike" dirty="0">
                        <a:solidFill>
                          <a:srgbClr val="000000"/>
                        </a:solidFill>
                        <a:effectLst/>
                        <a:latin typeface="Calibri" panose="020F0502020204030204" pitchFamily="34" charset="0"/>
                      </a:endParaRPr>
                    </a:p>
                  </a:txBody>
                  <a:tcPr marL="5823" marR="5823" marT="5823" marB="0" anchor="ctr">
                    <a:lnL>
                      <a:noFill/>
                    </a:lnL>
                    <a:lnR>
                      <a:noFill/>
                    </a:lnR>
                    <a:lnT>
                      <a:noFill/>
                    </a:lnT>
                    <a:lnB>
                      <a:noFill/>
                    </a:lnB>
                    <a:noFill/>
                  </a:tcPr>
                </a:tc>
                <a:tc>
                  <a:txBody>
                    <a:bodyPr/>
                    <a:lstStyle/>
                    <a:p>
                      <a:pPr algn="ctr" fontAlgn="ctr"/>
                      <a:endParaRPr lang="nl-NL" sz="1000" b="0" i="0" u="none" strike="noStrike" dirty="0">
                        <a:solidFill>
                          <a:srgbClr val="000000"/>
                        </a:solidFill>
                        <a:effectLst/>
                        <a:latin typeface="Calibri" panose="020F0502020204030204" pitchFamily="34" charset="0"/>
                      </a:endParaRPr>
                    </a:p>
                  </a:txBody>
                  <a:tcPr marL="5823" marR="5823" marT="5823" marB="0" anchor="ctr">
                    <a:lnL>
                      <a:noFill/>
                    </a:lnL>
                    <a:lnR>
                      <a:noFill/>
                    </a:lnR>
                    <a:lnT>
                      <a:noFill/>
                    </a:lnT>
                    <a:lnB>
                      <a:noFill/>
                    </a:lnB>
                    <a:noFill/>
                  </a:tcPr>
                </a:tc>
                <a:tc>
                  <a:txBody>
                    <a:bodyPr/>
                    <a:lstStyle/>
                    <a:p>
                      <a:pPr algn="ctr" fontAlgn="ctr"/>
                      <a:endParaRPr lang="nl-NL" sz="1000" b="0" i="0" u="none" strike="noStrike" dirty="0">
                        <a:solidFill>
                          <a:srgbClr val="000000"/>
                        </a:solidFill>
                        <a:effectLst/>
                        <a:latin typeface="Calibri" panose="020F0502020204030204" pitchFamily="34" charset="0"/>
                      </a:endParaRPr>
                    </a:p>
                  </a:txBody>
                  <a:tcPr marL="5823" marR="5823" marT="5823" marB="0" anchor="ctr">
                    <a:lnL>
                      <a:noFill/>
                    </a:lnL>
                    <a:lnR>
                      <a:noFill/>
                    </a:lnR>
                    <a:lnT>
                      <a:noFill/>
                    </a:lnT>
                    <a:lnB>
                      <a:noFill/>
                    </a:lnB>
                    <a:noFill/>
                  </a:tcPr>
                </a:tc>
                <a:tc>
                  <a:txBody>
                    <a:bodyPr/>
                    <a:lstStyle/>
                    <a:p>
                      <a:pPr algn="ctr" fontAlgn="ctr"/>
                      <a:endParaRPr lang="nl-NL" sz="1000" b="0" i="0" u="none" strike="noStrike" dirty="0">
                        <a:solidFill>
                          <a:srgbClr val="000000"/>
                        </a:solidFill>
                        <a:effectLst/>
                        <a:latin typeface="Calibri" panose="020F0502020204030204" pitchFamily="34" charset="0"/>
                      </a:endParaRPr>
                    </a:p>
                  </a:txBody>
                  <a:tcPr marL="5823" marR="5823" marT="5823" marB="0" anchor="ctr">
                    <a:lnL>
                      <a:noFill/>
                    </a:lnL>
                    <a:lnR>
                      <a:noFill/>
                    </a:lnR>
                    <a:lnT>
                      <a:noFill/>
                    </a:lnT>
                    <a:lnB>
                      <a:noFill/>
                    </a:lnB>
                    <a:noFill/>
                  </a:tcPr>
                </a:tc>
                <a:extLst>
                  <a:ext uri="{0D108BD9-81ED-4DB2-BD59-A6C34878D82A}">
                    <a16:rowId xmlns:a16="http://schemas.microsoft.com/office/drawing/2014/main" val="2279526223"/>
                  </a:ext>
                </a:extLst>
              </a:tr>
              <a:tr h="168855">
                <a:tc>
                  <a:txBody>
                    <a:bodyPr/>
                    <a:lstStyle/>
                    <a:p>
                      <a:pPr algn="l" fontAlgn="b"/>
                      <a:r>
                        <a:rPr lang="nl-NL" sz="1000" b="0" i="0" u="none" strike="noStrike">
                          <a:solidFill>
                            <a:srgbClr val="000000"/>
                          </a:solidFill>
                          <a:effectLst/>
                          <a:latin typeface="Calibri" panose="020F0502020204030204" pitchFamily="34" charset="0"/>
                        </a:rPr>
                        <a:t>GWP waarde koudemiddel</a:t>
                      </a:r>
                    </a:p>
                  </a:txBody>
                  <a:tcPr marL="5823" marR="5823" marT="5823" marB="0" anchor="b">
                    <a:lnL>
                      <a:noFill/>
                    </a:lnL>
                    <a:lnR>
                      <a:noFill/>
                    </a:lnR>
                    <a:lnT>
                      <a:noFill/>
                    </a:lnT>
                    <a:lnB>
                      <a:noFill/>
                    </a:lnB>
                    <a:noFill/>
                  </a:tcPr>
                </a:tc>
                <a:tc>
                  <a:txBody>
                    <a:bodyPr/>
                    <a:lstStyle/>
                    <a:p>
                      <a:pPr algn="ctr" fontAlgn="ctr"/>
                      <a:r>
                        <a:rPr lang="nl-NL" sz="1000" b="0" i="0" u="none" strike="noStrike">
                          <a:solidFill>
                            <a:srgbClr val="000000"/>
                          </a:solidFill>
                          <a:effectLst/>
                          <a:latin typeface="Calibri" panose="020F0502020204030204" pitchFamily="34" charset="0"/>
                        </a:rPr>
                        <a:t>4657</a:t>
                      </a:r>
                    </a:p>
                  </a:txBody>
                  <a:tcPr marL="5823" marR="5823" marT="5823" marB="0" anchor="ctr">
                    <a:lnL>
                      <a:noFill/>
                    </a:lnL>
                    <a:lnR>
                      <a:noFill/>
                    </a:lnR>
                    <a:lnT>
                      <a:noFill/>
                    </a:lnT>
                    <a:lnB>
                      <a:noFill/>
                    </a:lnB>
                    <a:noFill/>
                  </a:tcPr>
                </a:tc>
                <a:tc>
                  <a:txBody>
                    <a:bodyPr/>
                    <a:lstStyle/>
                    <a:p>
                      <a:pPr algn="ctr" fontAlgn="ctr"/>
                      <a:r>
                        <a:rPr lang="nl-NL" sz="1000" b="0" i="0" u="none" strike="noStrike">
                          <a:solidFill>
                            <a:srgbClr val="000000"/>
                          </a:solidFill>
                          <a:effectLst/>
                          <a:latin typeface="Calibri" panose="020F0502020204030204" pitchFamily="34" charset="0"/>
                        </a:rPr>
                        <a:t>10900</a:t>
                      </a:r>
                    </a:p>
                  </a:txBody>
                  <a:tcPr marL="5823" marR="5823" marT="5823" marB="0" anchor="ctr">
                    <a:lnL>
                      <a:noFill/>
                    </a:lnL>
                    <a:lnR>
                      <a:noFill/>
                    </a:lnR>
                    <a:lnT>
                      <a:noFill/>
                    </a:lnT>
                    <a:lnB>
                      <a:noFill/>
                    </a:lnB>
                    <a:noFill/>
                  </a:tcPr>
                </a:tc>
                <a:tc>
                  <a:txBody>
                    <a:bodyPr/>
                    <a:lstStyle/>
                    <a:p>
                      <a:pPr algn="ctr" fontAlgn="ctr"/>
                      <a:r>
                        <a:rPr lang="nl-NL" sz="1000" b="0" i="0" u="none" strike="noStrike">
                          <a:solidFill>
                            <a:srgbClr val="000000"/>
                          </a:solidFill>
                          <a:effectLst/>
                          <a:latin typeface="Calibri" panose="020F0502020204030204" pitchFamily="34" charset="0"/>
                        </a:rPr>
                        <a:t>1810</a:t>
                      </a:r>
                    </a:p>
                  </a:txBody>
                  <a:tcPr marL="5823" marR="5823" marT="5823" marB="0" anchor="ctr">
                    <a:lnL>
                      <a:noFill/>
                    </a:lnL>
                    <a:lnR>
                      <a:noFill/>
                    </a:lnR>
                    <a:lnT>
                      <a:noFill/>
                    </a:lnT>
                    <a:lnB>
                      <a:noFill/>
                    </a:lnB>
                    <a:noFill/>
                  </a:tcPr>
                </a:tc>
                <a:tc>
                  <a:txBody>
                    <a:bodyPr/>
                    <a:lstStyle/>
                    <a:p>
                      <a:pPr algn="ctr" fontAlgn="ctr"/>
                      <a:r>
                        <a:rPr lang="nl-NL" sz="1000" b="0" i="0" u="none" strike="noStrike">
                          <a:solidFill>
                            <a:srgbClr val="000000"/>
                          </a:solidFill>
                          <a:effectLst/>
                          <a:latin typeface="Calibri" panose="020F0502020204030204" pitchFamily="34" charset="0"/>
                        </a:rPr>
                        <a:t>1430</a:t>
                      </a:r>
                    </a:p>
                  </a:txBody>
                  <a:tcPr marL="5823" marR="5823" marT="5823" marB="0" anchor="ctr">
                    <a:lnL>
                      <a:noFill/>
                    </a:lnL>
                    <a:lnR>
                      <a:noFill/>
                    </a:lnR>
                    <a:lnT>
                      <a:noFill/>
                    </a:lnT>
                    <a:lnB>
                      <a:noFill/>
                    </a:lnB>
                    <a:noFill/>
                  </a:tcPr>
                </a:tc>
                <a:tc>
                  <a:txBody>
                    <a:bodyPr/>
                    <a:lstStyle/>
                    <a:p>
                      <a:pPr algn="ctr" fontAlgn="ctr"/>
                      <a:r>
                        <a:rPr lang="nl-NL" sz="1000" b="0" i="0" u="none" strike="noStrike">
                          <a:solidFill>
                            <a:srgbClr val="000000"/>
                          </a:solidFill>
                          <a:effectLst/>
                          <a:latin typeface="Calibri" panose="020F0502020204030204" pitchFamily="34" charset="0"/>
                        </a:rPr>
                        <a:t>3922</a:t>
                      </a:r>
                    </a:p>
                  </a:txBody>
                  <a:tcPr marL="5823" marR="5823" marT="5823" marB="0" anchor="ctr">
                    <a:lnL>
                      <a:noFill/>
                    </a:lnL>
                    <a:lnR>
                      <a:noFill/>
                    </a:lnR>
                    <a:lnT>
                      <a:noFill/>
                    </a:lnT>
                    <a:lnB>
                      <a:noFill/>
                    </a:lnB>
                    <a:noFill/>
                  </a:tcPr>
                </a:tc>
                <a:tc>
                  <a:txBody>
                    <a:bodyPr/>
                    <a:lstStyle/>
                    <a:p>
                      <a:pPr algn="ctr" fontAlgn="ctr"/>
                      <a:r>
                        <a:rPr lang="nl-NL" sz="1000" b="0" i="0" u="none" strike="noStrike">
                          <a:solidFill>
                            <a:srgbClr val="000000"/>
                          </a:solidFill>
                          <a:effectLst/>
                          <a:latin typeface="Calibri" panose="020F0502020204030204" pitchFamily="34" charset="0"/>
                        </a:rPr>
                        <a:t>3985</a:t>
                      </a:r>
                    </a:p>
                  </a:txBody>
                  <a:tcPr marL="5823" marR="5823" marT="5823" marB="0" anchor="ctr">
                    <a:lnL>
                      <a:noFill/>
                    </a:lnL>
                    <a:lnR>
                      <a:noFill/>
                    </a:lnR>
                    <a:lnT>
                      <a:noFill/>
                    </a:lnT>
                    <a:lnB>
                      <a:noFill/>
                    </a:lnB>
                    <a:noFill/>
                  </a:tcPr>
                </a:tc>
                <a:tc>
                  <a:txBody>
                    <a:bodyPr/>
                    <a:lstStyle/>
                    <a:p>
                      <a:pPr algn="ctr" fontAlgn="ctr"/>
                      <a:r>
                        <a:rPr lang="nl-NL" sz="1000" b="0" i="0" u="none" strike="noStrike" dirty="0">
                          <a:solidFill>
                            <a:srgbClr val="000000"/>
                          </a:solidFill>
                          <a:effectLst/>
                          <a:latin typeface="Calibri" panose="020F0502020204030204" pitchFamily="34" charset="0"/>
                        </a:rPr>
                        <a:t>1397</a:t>
                      </a:r>
                    </a:p>
                  </a:txBody>
                  <a:tcPr marL="5823" marR="5823" marT="5823" marB="0" anchor="ctr">
                    <a:lnL>
                      <a:noFill/>
                    </a:lnL>
                    <a:lnR>
                      <a:noFill/>
                    </a:lnR>
                    <a:lnT>
                      <a:noFill/>
                    </a:lnT>
                    <a:lnB>
                      <a:noFill/>
                    </a:lnB>
                    <a:noFill/>
                  </a:tcPr>
                </a:tc>
                <a:tc>
                  <a:txBody>
                    <a:bodyPr/>
                    <a:lstStyle/>
                    <a:p>
                      <a:pPr algn="ctr" fontAlgn="ctr"/>
                      <a:r>
                        <a:rPr lang="nl-NL" sz="1000" b="0" i="0" u="none" strike="noStrike">
                          <a:solidFill>
                            <a:srgbClr val="000000"/>
                          </a:solidFill>
                          <a:effectLst/>
                          <a:latin typeface="Calibri" panose="020F0502020204030204" pitchFamily="34" charset="0"/>
                        </a:rPr>
                        <a:t>2140</a:t>
                      </a:r>
                    </a:p>
                  </a:txBody>
                  <a:tcPr marL="5823" marR="5823" marT="5823" marB="0" anchor="ctr">
                    <a:lnL>
                      <a:noFill/>
                    </a:lnL>
                    <a:lnR>
                      <a:noFill/>
                    </a:lnR>
                    <a:lnT>
                      <a:noFill/>
                    </a:lnT>
                    <a:lnB>
                      <a:noFill/>
                    </a:lnB>
                    <a:noFill/>
                  </a:tcPr>
                </a:tc>
                <a:tc>
                  <a:txBody>
                    <a:bodyPr/>
                    <a:lstStyle/>
                    <a:p>
                      <a:pPr algn="ctr" fontAlgn="ctr"/>
                      <a:r>
                        <a:rPr lang="nl-NL" sz="1000" b="0" i="0" u="none" strike="noStrike">
                          <a:solidFill>
                            <a:srgbClr val="000000"/>
                          </a:solidFill>
                          <a:effectLst/>
                          <a:latin typeface="Calibri" panose="020F0502020204030204" pitchFamily="34" charset="0"/>
                        </a:rPr>
                        <a:t>2088</a:t>
                      </a:r>
                    </a:p>
                  </a:txBody>
                  <a:tcPr marL="5823" marR="5823" marT="5823" marB="0" anchor="ctr">
                    <a:lnL>
                      <a:noFill/>
                    </a:lnL>
                    <a:lnR>
                      <a:noFill/>
                    </a:lnR>
                    <a:lnT>
                      <a:noFill/>
                    </a:lnT>
                    <a:lnB>
                      <a:noFill/>
                    </a:lnB>
                    <a:noFill/>
                  </a:tcPr>
                </a:tc>
                <a:tc>
                  <a:txBody>
                    <a:bodyPr/>
                    <a:lstStyle/>
                    <a:p>
                      <a:pPr algn="ctr" fontAlgn="ctr"/>
                      <a:r>
                        <a:rPr lang="nl-NL" sz="1000" b="0" i="0" u="none" strike="noStrike">
                          <a:solidFill>
                            <a:srgbClr val="000000"/>
                          </a:solidFill>
                          <a:effectLst/>
                          <a:latin typeface="Calibri" panose="020F0502020204030204" pitchFamily="34" charset="0"/>
                        </a:rPr>
                        <a:t>675</a:t>
                      </a:r>
                    </a:p>
                  </a:txBody>
                  <a:tcPr marL="5823" marR="5823" marT="5823" marB="0" anchor="ctr">
                    <a:lnL>
                      <a:noFill/>
                    </a:lnL>
                    <a:lnR>
                      <a:noFill/>
                    </a:lnR>
                    <a:lnT>
                      <a:noFill/>
                    </a:lnT>
                    <a:lnB>
                      <a:noFill/>
                    </a:lnB>
                    <a:noFill/>
                  </a:tcPr>
                </a:tc>
                <a:tc>
                  <a:txBody>
                    <a:bodyPr/>
                    <a:lstStyle/>
                    <a:p>
                      <a:pPr algn="ctr" fontAlgn="ctr"/>
                      <a:r>
                        <a:rPr lang="nl-NL" sz="1000" b="0" i="0" u="none" strike="noStrike">
                          <a:solidFill>
                            <a:srgbClr val="000000"/>
                          </a:solidFill>
                          <a:effectLst/>
                          <a:latin typeface="Calibri" panose="020F0502020204030204" pitchFamily="34" charset="0"/>
                        </a:rPr>
                        <a:t>753</a:t>
                      </a:r>
                    </a:p>
                  </a:txBody>
                  <a:tcPr marL="5823" marR="5823" marT="5823" marB="0" anchor="ctr">
                    <a:lnL>
                      <a:noFill/>
                    </a:lnL>
                    <a:lnR>
                      <a:noFill/>
                    </a:lnR>
                    <a:lnT>
                      <a:noFill/>
                    </a:lnT>
                    <a:lnB>
                      <a:noFill/>
                    </a:lnB>
                    <a:noFill/>
                  </a:tcPr>
                </a:tc>
                <a:tc>
                  <a:txBody>
                    <a:bodyPr/>
                    <a:lstStyle/>
                    <a:p>
                      <a:pPr algn="ctr" fontAlgn="ctr"/>
                      <a:r>
                        <a:rPr lang="nl-NL" sz="1000" b="0" i="0" u="none" strike="noStrike">
                          <a:solidFill>
                            <a:srgbClr val="000000"/>
                          </a:solidFill>
                          <a:effectLst/>
                          <a:latin typeface="Calibri" panose="020F0502020204030204" pitchFamily="34" charset="0"/>
                        </a:rPr>
                        <a:t>148</a:t>
                      </a:r>
                    </a:p>
                  </a:txBody>
                  <a:tcPr marL="5823" marR="5823" marT="5823" marB="0" anchor="ctr">
                    <a:lnL>
                      <a:noFill/>
                    </a:lnL>
                    <a:lnR>
                      <a:noFill/>
                    </a:lnR>
                    <a:lnT>
                      <a:noFill/>
                    </a:lnT>
                    <a:lnB>
                      <a:noFill/>
                    </a:lnB>
                    <a:noFill/>
                  </a:tcPr>
                </a:tc>
                <a:tc>
                  <a:txBody>
                    <a:bodyPr/>
                    <a:lstStyle/>
                    <a:p>
                      <a:pPr algn="ctr" fontAlgn="b"/>
                      <a:r>
                        <a:rPr lang="nl-NL" sz="1000" b="0" i="0" u="none" strike="noStrike">
                          <a:solidFill>
                            <a:srgbClr val="000000"/>
                          </a:solidFill>
                          <a:effectLst/>
                          <a:latin typeface="Calibri" panose="020F0502020204030204" pitchFamily="34" charset="0"/>
                        </a:rPr>
                        <a:t>3</a:t>
                      </a:r>
                    </a:p>
                  </a:txBody>
                  <a:tcPr marL="5823" marR="5823" marT="5823" marB="0" anchor="b">
                    <a:lnL>
                      <a:noFill/>
                    </a:lnL>
                    <a:lnR>
                      <a:noFill/>
                    </a:lnR>
                    <a:lnT>
                      <a:noFill/>
                    </a:lnT>
                    <a:lnB>
                      <a:noFill/>
                    </a:lnB>
                    <a:noFill/>
                  </a:tcPr>
                </a:tc>
                <a:tc>
                  <a:txBody>
                    <a:bodyPr/>
                    <a:lstStyle/>
                    <a:p>
                      <a:pPr algn="ctr" fontAlgn="b"/>
                      <a:r>
                        <a:rPr lang="nl-NL" sz="1000" b="0" i="0" u="none" strike="noStrike">
                          <a:solidFill>
                            <a:srgbClr val="000000"/>
                          </a:solidFill>
                          <a:effectLst/>
                          <a:latin typeface="Calibri" panose="020F0502020204030204" pitchFamily="34" charset="0"/>
                        </a:rPr>
                        <a:t>4</a:t>
                      </a:r>
                    </a:p>
                  </a:txBody>
                  <a:tcPr marL="5823" marR="5823" marT="5823" marB="0" anchor="b">
                    <a:lnL>
                      <a:noFill/>
                    </a:lnL>
                    <a:lnR>
                      <a:noFill/>
                    </a:lnR>
                    <a:lnT>
                      <a:noFill/>
                    </a:lnT>
                    <a:lnB>
                      <a:noFill/>
                    </a:lnB>
                    <a:noFill/>
                  </a:tcPr>
                </a:tc>
                <a:tc>
                  <a:txBody>
                    <a:bodyPr/>
                    <a:lstStyle/>
                    <a:p>
                      <a:pPr algn="ctr" fontAlgn="b"/>
                      <a:r>
                        <a:rPr lang="nl-NL" sz="1000" b="0" i="0" u="none" strike="noStrike">
                          <a:solidFill>
                            <a:srgbClr val="000000"/>
                          </a:solidFill>
                          <a:effectLst/>
                          <a:latin typeface="Calibri" panose="020F0502020204030204" pitchFamily="34" charset="0"/>
                        </a:rPr>
                        <a:t>1</a:t>
                      </a:r>
                    </a:p>
                  </a:txBody>
                  <a:tcPr marL="5823" marR="5823" marT="5823" marB="0" anchor="b">
                    <a:lnL>
                      <a:noFill/>
                    </a:lnL>
                    <a:lnR>
                      <a:noFill/>
                    </a:lnR>
                    <a:lnT>
                      <a:noFill/>
                    </a:lnT>
                    <a:lnB>
                      <a:noFill/>
                    </a:lnB>
                    <a:noFill/>
                  </a:tcPr>
                </a:tc>
                <a:tc>
                  <a:txBody>
                    <a:bodyPr/>
                    <a:lstStyle/>
                    <a:p>
                      <a:pPr algn="ctr" fontAlgn="b"/>
                      <a:r>
                        <a:rPr lang="nl-NL" sz="1000" b="0" i="0" u="none" strike="noStrike">
                          <a:solidFill>
                            <a:srgbClr val="000000"/>
                          </a:solidFill>
                          <a:effectLst/>
                          <a:latin typeface="Calibri" panose="020F0502020204030204" pitchFamily="34" charset="0"/>
                        </a:rPr>
                        <a:t>0</a:t>
                      </a:r>
                    </a:p>
                  </a:txBody>
                  <a:tcPr marL="5823" marR="5823" marT="5823" marB="0" anchor="b">
                    <a:lnL>
                      <a:noFill/>
                    </a:lnL>
                    <a:lnR>
                      <a:noFill/>
                    </a:lnR>
                    <a:lnT>
                      <a:noFill/>
                    </a:lnT>
                    <a:lnB>
                      <a:noFill/>
                    </a:lnB>
                    <a:noFill/>
                  </a:tcPr>
                </a:tc>
                <a:extLst>
                  <a:ext uri="{0D108BD9-81ED-4DB2-BD59-A6C34878D82A}">
                    <a16:rowId xmlns:a16="http://schemas.microsoft.com/office/drawing/2014/main" val="3158981469"/>
                  </a:ext>
                </a:extLst>
              </a:tr>
              <a:tr h="168855">
                <a:tc>
                  <a:txBody>
                    <a:bodyPr/>
                    <a:lstStyle/>
                    <a:p>
                      <a:pPr algn="l" fontAlgn="b"/>
                      <a:endParaRPr lang="nl-NL" sz="1000" b="0" i="0" u="none" strike="noStrike" dirty="0">
                        <a:solidFill>
                          <a:srgbClr val="000000"/>
                        </a:solidFill>
                        <a:effectLst/>
                        <a:latin typeface="Calibri" panose="020F0502020204030204" pitchFamily="34" charset="0"/>
                      </a:endParaRPr>
                    </a:p>
                  </a:txBody>
                  <a:tcPr marL="5823" marR="5823" marT="5823" marB="0" anchor="b">
                    <a:lnL>
                      <a:noFill/>
                    </a:lnL>
                    <a:lnR>
                      <a:noFill/>
                    </a:lnR>
                    <a:lnT>
                      <a:noFill/>
                    </a:lnT>
                    <a:lnB>
                      <a:noFill/>
                    </a:lnB>
                    <a:noFill/>
                  </a:tcPr>
                </a:tc>
                <a:tc>
                  <a:txBody>
                    <a:bodyPr/>
                    <a:lstStyle/>
                    <a:p>
                      <a:pPr algn="ctr" fontAlgn="ctr"/>
                      <a:endParaRPr lang="nl-NL" sz="1000" b="0" i="0" u="none" strike="noStrike">
                        <a:solidFill>
                          <a:srgbClr val="000000"/>
                        </a:solidFill>
                        <a:effectLst/>
                        <a:latin typeface="Calibri" panose="020F0502020204030204" pitchFamily="34" charset="0"/>
                      </a:endParaRPr>
                    </a:p>
                  </a:txBody>
                  <a:tcPr marL="5823" marR="5823" marT="5823" marB="0" anchor="ctr">
                    <a:lnL>
                      <a:noFill/>
                    </a:lnL>
                    <a:lnR>
                      <a:noFill/>
                    </a:lnR>
                    <a:lnT>
                      <a:noFill/>
                    </a:lnT>
                    <a:lnB>
                      <a:noFill/>
                    </a:lnB>
                    <a:noFill/>
                  </a:tcPr>
                </a:tc>
                <a:tc>
                  <a:txBody>
                    <a:bodyPr/>
                    <a:lstStyle/>
                    <a:p>
                      <a:pPr algn="ctr" fontAlgn="ctr"/>
                      <a:endParaRPr lang="nl-NL" sz="1000" b="0" i="0" u="none" strike="noStrike">
                        <a:solidFill>
                          <a:srgbClr val="000000"/>
                        </a:solidFill>
                        <a:effectLst/>
                        <a:latin typeface="Calibri" panose="020F0502020204030204" pitchFamily="34" charset="0"/>
                      </a:endParaRPr>
                    </a:p>
                  </a:txBody>
                  <a:tcPr marL="5823" marR="5823" marT="5823" marB="0" anchor="ctr">
                    <a:lnL>
                      <a:noFill/>
                    </a:lnL>
                    <a:lnR>
                      <a:noFill/>
                    </a:lnR>
                    <a:lnT>
                      <a:noFill/>
                    </a:lnT>
                    <a:lnB>
                      <a:noFill/>
                    </a:lnB>
                    <a:noFill/>
                  </a:tcPr>
                </a:tc>
                <a:tc>
                  <a:txBody>
                    <a:bodyPr/>
                    <a:lstStyle/>
                    <a:p>
                      <a:pPr algn="ctr" fontAlgn="ctr"/>
                      <a:endParaRPr lang="nl-NL" sz="1000" b="0" i="0" u="none" strike="noStrike">
                        <a:solidFill>
                          <a:srgbClr val="000000"/>
                        </a:solidFill>
                        <a:effectLst/>
                        <a:latin typeface="Calibri" panose="020F0502020204030204" pitchFamily="34" charset="0"/>
                      </a:endParaRPr>
                    </a:p>
                  </a:txBody>
                  <a:tcPr marL="5823" marR="5823" marT="5823" marB="0" anchor="ctr">
                    <a:lnL>
                      <a:noFill/>
                    </a:lnL>
                    <a:lnR>
                      <a:noFill/>
                    </a:lnR>
                    <a:lnT>
                      <a:noFill/>
                    </a:lnT>
                    <a:lnB>
                      <a:noFill/>
                    </a:lnB>
                    <a:noFill/>
                  </a:tcPr>
                </a:tc>
                <a:tc>
                  <a:txBody>
                    <a:bodyPr/>
                    <a:lstStyle/>
                    <a:p>
                      <a:pPr algn="ctr" fontAlgn="ctr"/>
                      <a:endParaRPr lang="nl-NL" sz="1000" b="0" i="0" u="none" strike="noStrike">
                        <a:solidFill>
                          <a:srgbClr val="000000"/>
                        </a:solidFill>
                        <a:effectLst/>
                        <a:latin typeface="Calibri" panose="020F0502020204030204" pitchFamily="34" charset="0"/>
                      </a:endParaRPr>
                    </a:p>
                  </a:txBody>
                  <a:tcPr marL="5823" marR="5823" marT="5823" marB="0" anchor="ctr">
                    <a:lnL>
                      <a:noFill/>
                    </a:lnL>
                    <a:lnR>
                      <a:noFill/>
                    </a:lnR>
                    <a:lnT>
                      <a:noFill/>
                    </a:lnT>
                    <a:lnB>
                      <a:noFill/>
                    </a:lnB>
                    <a:noFill/>
                  </a:tcPr>
                </a:tc>
                <a:tc>
                  <a:txBody>
                    <a:bodyPr/>
                    <a:lstStyle/>
                    <a:p>
                      <a:pPr algn="ctr" fontAlgn="ctr"/>
                      <a:endParaRPr lang="nl-NL" sz="1000" b="0" i="0" u="none" strike="noStrike">
                        <a:solidFill>
                          <a:srgbClr val="000000"/>
                        </a:solidFill>
                        <a:effectLst/>
                        <a:latin typeface="Calibri" panose="020F0502020204030204" pitchFamily="34" charset="0"/>
                      </a:endParaRPr>
                    </a:p>
                  </a:txBody>
                  <a:tcPr marL="5823" marR="5823" marT="5823" marB="0" anchor="ctr">
                    <a:lnL>
                      <a:noFill/>
                    </a:lnL>
                    <a:lnR>
                      <a:noFill/>
                    </a:lnR>
                    <a:lnT>
                      <a:noFill/>
                    </a:lnT>
                    <a:lnB>
                      <a:noFill/>
                    </a:lnB>
                    <a:noFill/>
                  </a:tcPr>
                </a:tc>
                <a:tc>
                  <a:txBody>
                    <a:bodyPr/>
                    <a:lstStyle/>
                    <a:p>
                      <a:pPr algn="ctr" fontAlgn="ctr"/>
                      <a:endParaRPr lang="nl-NL" sz="1000" b="0" i="0" u="none" strike="noStrike">
                        <a:solidFill>
                          <a:srgbClr val="000000"/>
                        </a:solidFill>
                        <a:effectLst/>
                        <a:latin typeface="Calibri" panose="020F0502020204030204" pitchFamily="34" charset="0"/>
                      </a:endParaRPr>
                    </a:p>
                  </a:txBody>
                  <a:tcPr marL="5823" marR="5823" marT="5823" marB="0" anchor="ctr">
                    <a:lnL>
                      <a:noFill/>
                    </a:lnL>
                    <a:lnR>
                      <a:noFill/>
                    </a:lnR>
                    <a:lnT>
                      <a:noFill/>
                    </a:lnT>
                    <a:lnB>
                      <a:noFill/>
                    </a:lnB>
                    <a:noFill/>
                  </a:tcPr>
                </a:tc>
                <a:tc>
                  <a:txBody>
                    <a:bodyPr/>
                    <a:lstStyle/>
                    <a:p>
                      <a:pPr algn="ctr" fontAlgn="ctr"/>
                      <a:endParaRPr lang="nl-NL" sz="1000" b="0" i="0" u="none" strike="noStrike">
                        <a:solidFill>
                          <a:srgbClr val="000000"/>
                        </a:solidFill>
                        <a:effectLst/>
                        <a:latin typeface="Calibri" panose="020F0502020204030204" pitchFamily="34" charset="0"/>
                      </a:endParaRPr>
                    </a:p>
                  </a:txBody>
                  <a:tcPr marL="5823" marR="5823" marT="5823" marB="0" anchor="ctr">
                    <a:lnL>
                      <a:noFill/>
                    </a:lnL>
                    <a:lnR>
                      <a:noFill/>
                    </a:lnR>
                    <a:lnT>
                      <a:noFill/>
                    </a:lnT>
                    <a:lnB>
                      <a:noFill/>
                    </a:lnB>
                    <a:noFill/>
                  </a:tcPr>
                </a:tc>
                <a:tc>
                  <a:txBody>
                    <a:bodyPr/>
                    <a:lstStyle/>
                    <a:p>
                      <a:pPr algn="ctr" fontAlgn="ctr"/>
                      <a:endParaRPr lang="nl-NL" sz="1000" b="0" i="0" u="none" strike="noStrike">
                        <a:solidFill>
                          <a:srgbClr val="000000"/>
                        </a:solidFill>
                        <a:effectLst/>
                        <a:latin typeface="Calibri" panose="020F0502020204030204" pitchFamily="34" charset="0"/>
                      </a:endParaRPr>
                    </a:p>
                  </a:txBody>
                  <a:tcPr marL="5823" marR="5823" marT="5823" marB="0" anchor="ctr">
                    <a:lnL>
                      <a:noFill/>
                    </a:lnL>
                    <a:lnR>
                      <a:noFill/>
                    </a:lnR>
                    <a:lnT>
                      <a:noFill/>
                    </a:lnT>
                    <a:lnB>
                      <a:noFill/>
                    </a:lnB>
                    <a:noFill/>
                  </a:tcPr>
                </a:tc>
                <a:tc>
                  <a:txBody>
                    <a:bodyPr/>
                    <a:lstStyle/>
                    <a:p>
                      <a:pPr algn="ctr" fontAlgn="ctr"/>
                      <a:endParaRPr lang="nl-NL" sz="1000" b="0" i="0" u="none" strike="noStrike">
                        <a:solidFill>
                          <a:srgbClr val="000000"/>
                        </a:solidFill>
                        <a:effectLst/>
                        <a:latin typeface="Calibri" panose="020F0502020204030204" pitchFamily="34" charset="0"/>
                      </a:endParaRPr>
                    </a:p>
                  </a:txBody>
                  <a:tcPr marL="5823" marR="5823" marT="5823" marB="0" anchor="ctr">
                    <a:lnL>
                      <a:noFill/>
                    </a:lnL>
                    <a:lnR>
                      <a:noFill/>
                    </a:lnR>
                    <a:lnT>
                      <a:noFill/>
                    </a:lnT>
                    <a:lnB>
                      <a:noFill/>
                    </a:lnB>
                    <a:noFill/>
                  </a:tcPr>
                </a:tc>
                <a:tc>
                  <a:txBody>
                    <a:bodyPr/>
                    <a:lstStyle/>
                    <a:p>
                      <a:pPr algn="ctr" fontAlgn="ctr"/>
                      <a:endParaRPr lang="nl-NL" sz="1000" b="0" i="0" u="none" strike="noStrike">
                        <a:solidFill>
                          <a:srgbClr val="000000"/>
                        </a:solidFill>
                        <a:effectLst/>
                        <a:latin typeface="Calibri" panose="020F0502020204030204" pitchFamily="34" charset="0"/>
                      </a:endParaRPr>
                    </a:p>
                  </a:txBody>
                  <a:tcPr marL="5823" marR="5823" marT="5823" marB="0" anchor="ctr">
                    <a:lnL>
                      <a:noFill/>
                    </a:lnL>
                    <a:lnR>
                      <a:noFill/>
                    </a:lnR>
                    <a:lnT>
                      <a:noFill/>
                    </a:lnT>
                    <a:lnB>
                      <a:noFill/>
                    </a:lnB>
                    <a:noFill/>
                  </a:tcPr>
                </a:tc>
                <a:tc>
                  <a:txBody>
                    <a:bodyPr/>
                    <a:lstStyle/>
                    <a:p>
                      <a:pPr algn="ctr" fontAlgn="ctr"/>
                      <a:endParaRPr lang="nl-NL" sz="1000" b="0" i="0" u="none" strike="noStrike">
                        <a:solidFill>
                          <a:srgbClr val="000000"/>
                        </a:solidFill>
                        <a:effectLst/>
                        <a:latin typeface="Calibri" panose="020F0502020204030204" pitchFamily="34" charset="0"/>
                      </a:endParaRPr>
                    </a:p>
                  </a:txBody>
                  <a:tcPr marL="5823" marR="5823" marT="5823" marB="0" anchor="ctr">
                    <a:lnL>
                      <a:noFill/>
                    </a:lnL>
                    <a:lnR>
                      <a:noFill/>
                    </a:lnR>
                    <a:lnT>
                      <a:noFill/>
                    </a:lnT>
                    <a:lnB>
                      <a:noFill/>
                    </a:lnB>
                    <a:noFill/>
                  </a:tcPr>
                </a:tc>
                <a:tc>
                  <a:txBody>
                    <a:bodyPr/>
                    <a:lstStyle/>
                    <a:p>
                      <a:pPr algn="ctr" fontAlgn="ctr"/>
                      <a:endParaRPr lang="nl-NL" sz="1000" b="0" i="0" u="none" strike="noStrike">
                        <a:solidFill>
                          <a:srgbClr val="000000"/>
                        </a:solidFill>
                        <a:effectLst/>
                        <a:latin typeface="Calibri" panose="020F0502020204030204" pitchFamily="34" charset="0"/>
                      </a:endParaRPr>
                    </a:p>
                  </a:txBody>
                  <a:tcPr marL="5823" marR="5823" marT="5823" marB="0" anchor="ctr">
                    <a:lnL>
                      <a:noFill/>
                    </a:lnL>
                    <a:lnR>
                      <a:noFill/>
                    </a:lnR>
                    <a:lnT>
                      <a:noFill/>
                    </a:lnT>
                    <a:lnB>
                      <a:noFill/>
                    </a:lnB>
                    <a:noFill/>
                  </a:tcPr>
                </a:tc>
                <a:tc>
                  <a:txBody>
                    <a:bodyPr/>
                    <a:lstStyle/>
                    <a:p>
                      <a:pPr algn="ctr" fontAlgn="b"/>
                      <a:endParaRPr lang="nl-NL" sz="1000" b="0" i="0" u="none" strike="noStrike">
                        <a:solidFill>
                          <a:srgbClr val="000000"/>
                        </a:solidFill>
                        <a:effectLst/>
                        <a:latin typeface="Calibri" panose="020F0502020204030204" pitchFamily="34" charset="0"/>
                      </a:endParaRPr>
                    </a:p>
                  </a:txBody>
                  <a:tcPr marL="5823" marR="5823" marT="5823" marB="0" anchor="b">
                    <a:lnL>
                      <a:noFill/>
                    </a:lnL>
                    <a:lnR>
                      <a:noFill/>
                    </a:lnR>
                    <a:lnT>
                      <a:noFill/>
                    </a:lnT>
                    <a:lnB>
                      <a:noFill/>
                    </a:lnB>
                    <a:noFill/>
                  </a:tcPr>
                </a:tc>
                <a:tc>
                  <a:txBody>
                    <a:bodyPr/>
                    <a:lstStyle/>
                    <a:p>
                      <a:pPr algn="ctr" fontAlgn="b"/>
                      <a:endParaRPr lang="nl-NL" sz="1000" b="0" i="0" u="none" strike="noStrike">
                        <a:solidFill>
                          <a:srgbClr val="000000"/>
                        </a:solidFill>
                        <a:effectLst/>
                        <a:latin typeface="Calibri" panose="020F0502020204030204" pitchFamily="34" charset="0"/>
                      </a:endParaRPr>
                    </a:p>
                  </a:txBody>
                  <a:tcPr marL="5823" marR="5823" marT="5823" marB="0" anchor="b">
                    <a:lnL>
                      <a:noFill/>
                    </a:lnL>
                    <a:lnR>
                      <a:noFill/>
                    </a:lnR>
                    <a:lnT>
                      <a:noFill/>
                    </a:lnT>
                    <a:lnB>
                      <a:noFill/>
                    </a:lnB>
                    <a:noFill/>
                  </a:tcPr>
                </a:tc>
                <a:tc>
                  <a:txBody>
                    <a:bodyPr/>
                    <a:lstStyle/>
                    <a:p>
                      <a:pPr algn="ctr" fontAlgn="b"/>
                      <a:endParaRPr lang="nl-NL" sz="1000" b="0" i="0" u="none" strike="noStrike">
                        <a:solidFill>
                          <a:srgbClr val="000000"/>
                        </a:solidFill>
                        <a:effectLst/>
                        <a:latin typeface="Calibri" panose="020F0502020204030204" pitchFamily="34" charset="0"/>
                      </a:endParaRPr>
                    </a:p>
                  </a:txBody>
                  <a:tcPr marL="5823" marR="5823" marT="5823" marB="0" anchor="b">
                    <a:lnL>
                      <a:noFill/>
                    </a:lnL>
                    <a:lnR>
                      <a:noFill/>
                    </a:lnR>
                    <a:lnT>
                      <a:noFill/>
                    </a:lnT>
                    <a:lnB>
                      <a:noFill/>
                    </a:lnB>
                    <a:noFill/>
                  </a:tcPr>
                </a:tc>
                <a:tc>
                  <a:txBody>
                    <a:bodyPr/>
                    <a:lstStyle/>
                    <a:p>
                      <a:pPr algn="ctr" fontAlgn="b"/>
                      <a:endParaRPr lang="nl-NL" sz="1000" b="0" i="0" u="none" strike="noStrike" dirty="0">
                        <a:solidFill>
                          <a:srgbClr val="000000"/>
                        </a:solidFill>
                        <a:effectLst/>
                        <a:latin typeface="Calibri" panose="020F0502020204030204" pitchFamily="34" charset="0"/>
                      </a:endParaRPr>
                    </a:p>
                  </a:txBody>
                  <a:tcPr marL="5823" marR="5823" marT="5823" marB="0" anchor="b">
                    <a:lnL>
                      <a:noFill/>
                    </a:lnL>
                    <a:lnR>
                      <a:noFill/>
                    </a:lnR>
                    <a:lnT>
                      <a:noFill/>
                    </a:lnT>
                    <a:lnB>
                      <a:noFill/>
                    </a:lnB>
                    <a:noFill/>
                  </a:tcPr>
                </a:tc>
                <a:extLst>
                  <a:ext uri="{0D108BD9-81ED-4DB2-BD59-A6C34878D82A}">
                    <a16:rowId xmlns:a16="http://schemas.microsoft.com/office/drawing/2014/main" val="1465068755"/>
                  </a:ext>
                </a:extLst>
              </a:tr>
              <a:tr h="168855">
                <a:tc>
                  <a:txBody>
                    <a:bodyPr/>
                    <a:lstStyle/>
                    <a:p>
                      <a:pPr algn="l" fontAlgn="b"/>
                      <a:r>
                        <a:rPr lang="nl-NL" sz="1000" b="0" i="0" u="none" strike="noStrike">
                          <a:solidFill>
                            <a:srgbClr val="000000"/>
                          </a:solidFill>
                          <a:effectLst/>
                          <a:latin typeface="Calibri" panose="020F0502020204030204" pitchFamily="34" charset="0"/>
                        </a:rPr>
                        <a:t>ODP waarde</a:t>
                      </a:r>
                    </a:p>
                  </a:txBody>
                  <a:tcPr marL="5823" marR="5823" marT="5823" marB="0" anchor="b">
                    <a:lnL>
                      <a:noFill/>
                    </a:lnL>
                    <a:lnR>
                      <a:noFill/>
                    </a:lnR>
                    <a:lnT>
                      <a:noFill/>
                    </a:lnT>
                    <a:lnB>
                      <a:noFill/>
                    </a:lnB>
                    <a:noFill/>
                  </a:tcPr>
                </a:tc>
                <a:tc>
                  <a:txBody>
                    <a:bodyPr/>
                    <a:lstStyle/>
                    <a:p>
                      <a:pPr algn="ctr" fontAlgn="b"/>
                      <a:r>
                        <a:rPr lang="nl-NL" sz="1000" b="0" i="0" u="none" strike="noStrike">
                          <a:solidFill>
                            <a:srgbClr val="000000"/>
                          </a:solidFill>
                          <a:effectLst/>
                          <a:latin typeface="Calibri" panose="020F0502020204030204" pitchFamily="34" charset="0"/>
                        </a:rPr>
                        <a:t>0,23</a:t>
                      </a:r>
                    </a:p>
                  </a:txBody>
                  <a:tcPr marL="5823" marR="5823" marT="5823" marB="0" anchor="b">
                    <a:lnL>
                      <a:noFill/>
                    </a:lnL>
                    <a:lnR>
                      <a:noFill/>
                    </a:lnR>
                    <a:lnT>
                      <a:noFill/>
                    </a:lnT>
                    <a:lnB>
                      <a:noFill/>
                    </a:lnB>
                    <a:noFill/>
                  </a:tcPr>
                </a:tc>
                <a:tc>
                  <a:txBody>
                    <a:bodyPr/>
                    <a:lstStyle/>
                    <a:p>
                      <a:pPr algn="ctr" fontAlgn="b"/>
                      <a:r>
                        <a:rPr lang="nl-NL" sz="1000" b="0" i="0" u="none" strike="noStrike">
                          <a:solidFill>
                            <a:srgbClr val="000000"/>
                          </a:solidFill>
                          <a:effectLst/>
                          <a:latin typeface="Calibri" panose="020F0502020204030204" pitchFamily="34" charset="0"/>
                        </a:rPr>
                        <a:t>1</a:t>
                      </a:r>
                    </a:p>
                  </a:txBody>
                  <a:tcPr marL="5823" marR="5823" marT="5823" marB="0" anchor="b">
                    <a:lnL>
                      <a:noFill/>
                    </a:lnL>
                    <a:lnR>
                      <a:noFill/>
                    </a:lnR>
                    <a:lnT>
                      <a:noFill/>
                    </a:lnT>
                    <a:lnB>
                      <a:noFill/>
                    </a:lnB>
                    <a:noFill/>
                  </a:tcPr>
                </a:tc>
                <a:tc>
                  <a:txBody>
                    <a:bodyPr/>
                    <a:lstStyle/>
                    <a:p>
                      <a:pPr algn="ctr" fontAlgn="b"/>
                      <a:r>
                        <a:rPr lang="nl-NL" sz="1000" b="0" i="0" u="none" strike="noStrike">
                          <a:solidFill>
                            <a:srgbClr val="000000"/>
                          </a:solidFill>
                          <a:effectLst/>
                          <a:latin typeface="Calibri" panose="020F0502020204030204" pitchFamily="34" charset="0"/>
                        </a:rPr>
                        <a:t>0,055</a:t>
                      </a:r>
                    </a:p>
                  </a:txBody>
                  <a:tcPr marL="5823" marR="5823" marT="5823" marB="0" anchor="b">
                    <a:lnL>
                      <a:noFill/>
                    </a:lnL>
                    <a:lnR>
                      <a:noFill/>
                    </a:lnR>
                    <a:lnT>
                      <a:noFill/>
                    </a:lnT>
                    <a:lnB>
                      <a:noFill/>
                    </a:lnB>
                    <a:noFill/>
                  </a:tcPr>
                </a:tc>
                <a:tc>
                  <a:txBody>
                    <a:bodyPr/>
                    <a:lstStyle/>
                    <a:p>
                      <a:pPr algn="ctr" fontAlgn="b"/>
                      <a:r>
                        <a:rPr lang="nl-NL" sz="1000" b="0" i="0" u="none" strike="noStrike">
                          <a:solidFill>
                            <a:srgbClr val="000000"/>
                          </a:solidFill>
                          <a:effectLst/>
                          <a:latin typeface="Calibri" panose="020F0502020204030204" pitchFamily="34" charset="0"/>
                        </a:rPr>
                        <a:t>0</a:t>
                      </a:r>
                    </a:p>
                  </a:txBody>
                  <a:tcPr marL="5823" marR="5823" marT="5823" marB="0" anchor="b">
                    <a:lnL>
                      <a:noFill/>
                    </a:lnL>
                    <a:lnR>
                      <a:noFill/>
                    </a:lnR>
                    <a:lnT>
                      <a:noFill/>
                    </a:lnT>
                    <a:lnB>
                      <a:noFill/>
                    </a:lnB>
                    <a:noFill/>
                  </a:tcPr>
                </a:tc>
                <a:tc>
                  <a:txBody>
                    <a:bodyPr/>
                    <a:lstStyle/>
                    <a:p>
                      <a:pPr algn="ctr" fontAlgn="b"/>
                      <a:r>
                        <a:rPr lang="nl-NL" sz="1000" b="0" i="0" u="none" strike="noStrike">
                          <a:solidFill>
                            <a:srgbClr val="000000"/>
                          </a:solidFill>
                          <a:effectLst/>
                          <a:latin typeface="Calibri" panose="020F0502020204030204" pitchFamily="34" charset="0"/>
                        </a:rPr>
                        <a:t>0</a:t>
                      </a:r>
                    </a:p>
                  </a:txBody>
                  <a:tcPr marL="5823" marR="5823" marT="5823" marB="0" anchor="b">
                    <a:lnL>
                      <a:noFill/>
                    </a:lnL>
                    <a:lnR>
                      <a:noFill/>
                    </a:lnR>
                    <a:lnT>
                      <a:noFill/>
                    </a:lnT>
                    <a:lnB>
                      <a:noFill/>
                    </a:lnB>
                    <a:noFill/>
                  </a:tcPr>
                </a:tc>
                <a:tc>
                  <a:txBody>
                    <a:bodyPr/>
                    <a:lstStyle/>
                    <a:p>
                      <a:pPr algn="ctr" fontAlgn="b"/>
                      <a:r>
                        <a:rPr lang="nl-NL" sz="1000" b="0" i="0" u="none" strike="noStrike">
                          <a:solidFill>
                            <a:srgbClr val="000000"/>
                          </a:solidFill>
                          <a:effectLst/>
                          <a:latin typeface="Calibri" panose="020F0502020204030204" pitchFamily="34" charset="0"/>
                        </a:rPr>
                        <a:t>0</a:t>
                      </a:r>
                    </a:p>
                  </a:txBody>
                  <a:tcPr marL="5823" marR="5823" marT="5823" marB="0" anchor="b">
                    <a:lnL>
                      <a:noFill/>
                    </a:lnL>
                    <a:lnR>
                      <a:noFill/>
                    </a:lnR>
                    <a:lnT>
                      <a:noFill/>
                    </a:lnT>
                    <a:lnB>
                      <a:noFill/>
                    </a:lnB>
                    <a:noFill/>
                  </a:tcPr>
                </a:tc>
                <a:tc>
                  <a:txBody>
                    <a:bodyPr/>
                    <a:lstStyle/>
                    <a:p>
                      <a:pPr algn="ctr" fontAlgn="b"/>
                      <a:r>
                        <a:rPr lang="nl-NL" sz="1000" b="0" i="0" u="none" strike="noStrike">
                          <a:solidFill>
                            <a:srgbClr val="000000"/>
                          </a:solidFill>
                          <a:effectLst/>
                          <a:latin typeface="Calibri" panose="020F0502020204030204" pitchFamily="34" charset="0"/>
                        </a:rPr>
                        <a:t>0</a:t>
                      </a:r>
                    </a:p>
                  </a:txBody>
                  <a:tcPr marL="5823" marR="5823" marT="5823" marB="0" anchor="b">
                    <a:lnL>
                      <a:noFill/>
                    </a:lnL>
                    <a:lnR>
                      <a:noFill/>
                    </a:lnR>
                    <a:lnT>
                      <a:noFill/>
                    </a:lnT>
                    <a:lnB>
                      <a:noFill/>
                    </a:lnB>
                    <a:noFill/>
                  </a:tcPr>
                </a:tc>
                <a:tc>
                  <a:txBody>
                    <a:bodyPr/>
                    <a:lstStyle/>
                    <a:p>
                      <a:pPr algn="ctr" fontAlgn="b"/>
                      <a:r>
                        <a:rPr lang="nl-NL" sz="1000" b="0" i="0" u="none" strike="noStrike">
                          <a:solidFill>
                            <a:srgbClr val="000000"/>
                          </a:solidFill>
                          <a:effectLst/>
                          <a:latin typeface="Calibri" panose="020F0502020204030204" pitchFamily="34" charset="0"/>
                        </a:rPr>
                        <a:t>0</a:t>
                      </a:r>
                    </a:p>
                  </a:txBody>
                  <a:tcPr marL="5823" marR="5823" marT="5823" marB="0" anchor="b">
                    <a:lnL>
                      <a:noFill/>
                    </a:lnL>
                    <a:lnR>
                      <a:noFill/>
                    </a:lnR>
                    <a:lnT>
                      <a:noFill/>
                    </a:lnT>
                    <a:lnB>
                      <a:noFill/>
                    </a:lnB>
                    <a:noFill/>
                  </a:tcPr>
                </a:tc>
                <a:tc>
                  <a:txBody>
                    <a:bodyPr/>
                    <a:lstStyle/>
                    <a:p>
                      <a:pPr algn="ctr" fontAlgn="b"/>
                      <a:r>
                        <a:rPr lang="nl-NL" sz="1000" b="0" i="0" u="none" strike="noStrike">
                          <a:solidFill>
                            <a:srgbClr val="000000"/>
                          </a:solidFill>
                          <a:effectLst/>
                          <a:latin typeface="Calibri" panose="020F0502020204030204" pitchFamily="34" charset="0"/>
                        </a:rPr>
                        <a:t>0</a:t>
                      </a:r>
                    </a:p>
                  </a:txBody>
                  <a:tcPr marL="5823" marR="5823" marT="5823" marB="0" anchor="b">
                    <a:lnL>
                      <a:noFill/>
                    </a:lnL>
                    <a:lnR>
                      <a:noFill/>
                    </a:lnR>
                    <a:lnT>
                      <a:noFill/>
                    </a:lnT>
                    <a:lnB>
                      <a:noFill/>
                    </a:lnB>
                    <a:noFill/>
                  </a:tcPr>
                </a:tc>
                <a:tc>
                  <a:txBody>
                    <a:bodyPr/>
                    <a:lstStyle/>
                    <a:p>
                      <a:pPr algn="ctr" fontAlgn="b"/>
                      <a:r>
                        <a:rPr lang="nl-NL" sz="1000" b="0" i="0" u="none" strike="noStrike">
                          <a:solidFill>
                            <a:srgbClr val="000000"/>
                          </a:solidFill>
                          <a:effectLst/>
                          <a:latin typeface="Calibri" panose="020F0502020204030204" pitchFamily="34" charset="0"/>
                        </a:rPr>
                        <a:t>0</a:t>
                      </a:r>
                    </a:p>
                  </a:txBody>
                  <a:tcPr marL="5823" marR="5823" marT="5823" marB="0" anchor="b">
                    <a:lnL>
                      <a:noFill/>
                    </a:lnL>
                    <a:lnR>
                      <a:noFill/>
                    </a:lnR>
                    <a:lnT>
                      <a:noFill/>
                    </a:lnT>
                    <a:lnB>
                      <a:noFill/>
                    </a:lnB>
                    <a:noFill/>
                  </a:tcPr>
                </a:tc>
                <a:tc>
                  <a:txBody>
                    <a:bodyPr/>
                    <a:lstStyle/>
                    <a:p>
                      <a:pPr algn="ctr" fontAlgn="b"/>
                      <a:r>
                        <a:rPr lang="nl-NL" sz="1000" b="0" i="0" u="none" strike="noStrike">
                          <a:solidFill>
                            <a:srgbClr val="000000"/>
                          </a:solidFill>
                          <a:effectLst/>
                          <a:latin typeface="Calibri" panose="020F0502020204030204" pitchFamily="34" charset="0"/>
                        </a:rPr>
                        <a:t>0</a:t>
                      </a:r>
                    </a:p>
                  </a:txBody>
                  <a:tcPr marL="5823" marR="5823" marT="5823" marB="0" anchor="b">
                    <a:lnL>
                      <a:noFill/>
                    </a:lnL>
                    <a:lnR>
                      <a:noFill/>
                    </a:lnR>
                    <a:lnT>
                      <a:noFill/>
                    </a:lnT>
                    <a:lnB>
                      <a:noFill/>
                    </a:lnB>
                    <a:noFill/>
                  </a:tcPr>
                </a:tc>
                <a:tc>
                  <a:txBody>
                    <a:bodyPr/>
                    <a:lstStyle/>
                    <a:p>
                      <a:pPr algn="ctr" fontAlgn="b"/>
                      <a:r>
                        <a:rPr lang="nl-NL" sz="1000" b="0" i="0" u="none" strike="noStrike">
                          <a:solidFill>
                            <a:srgbClr val="000000"/>
                          </a:solidFill>
                          <a:effectLst/>
                          <a:latin typeface="Calibri" panose="020F0502020204030204" pitchFamily="34" charset="0"/>
                        </a:rPr>
                        <a:t>0</a:t>
                      </a:r>
                    </a:p>
                  </a:txBody>
                  <a:tcPr marL="5823" marR="5823" marT="5823" marB="0" anchor="b">
                    <a:lnL>
                      <a:noFill/>
                    </a:lnL>
                    <a:lnR>
                      <a:noFill/>
                    </a:lnR>
                    <a:lnT>
                      <a:noFill/>
                    </a:lnT>
                    <a:lnB>
                      <a:noFill/>
                    </a:lnB>
                    <a:noFill/>
                  </a:tcPr>
                </a:tc>
                <a:tc>
                  <a:txBody>
                    <a:bodyPr/>
                    <a:lstStyle/>
                    <a:p>
                      <a:pPr algn="ctr" fontAlgn="b"/>
                      <a:r>
                        <a:rPr lang="nl-NL" sz="1000" b="0" i="0" u="none" strike="noStrike">
                          <a:solidFill>
                            <a:srgbClr val="000000"/>
                          </a:solidFill>
                          <a:effectLst/>
                          <a:latin typeface="Calibri" panose="020F0502020204030204" pitchFamily="34" charset="0"/>
                        </a:rPr>
                        <a:t>0</a:t>
                      </a:r>
                    </a:p>
                  </a:txBody>
                  <a:tcPr marL="5823" marR="5823" marT="5823" marB="0" anchor="b">
                    <a:lnL>
                      <a:noFill/>
                    </a:lnL>
                    <a:lnR>
                      <a:noFill/>
                    </a:lnR>
                    <a:lnT>
                      <a:noFill/>
                    </a:lnT>
                    <a:lnB>
                      <a:noFill/>
                    </a:lnB>
                    <a:noFill/>
                  </a:tcPr>
                </a:tc>
                <a:tc>
                  <a:txBody>
                    <a:bodyPr/>
                    <a:lstStyle/>
                    <a:p>
                      <a:pPr algn="ctr" fontAlgn="b"/>
                      <a:r>
                        <a:rPr lang="nl-NL" sz="1000" b="0" i="0" u="none" strike="noStrike">
                          <a:solidFill>
                            <a:srgbClr val="000000"/>
                          </a:solidFill>
                          <a:effectLst/>
                          <a:latin typeface="Calibri" panose="020F0502020204030204" pitchFamily="34" charset="0"/>
                        </a:rPr>
                        <a:t>0</a:t>
                      </a:r>
                    </a:p>
                  </a:txBody>
                  <a:tcPr marL="5823" marR="5823" marT="5823" marB="0" anchor="b">
                    <a:lnL>
                      <a:noFill/>
                    </a:lnL>
                    <a:lnR>
                      <a:noFill/>
                    </a:lnR>
                    <a:lnT>
                      <a:noFill/>
                    </a:lnT>
                    <a:lnB>
                      <a:noFill/>
                    </a:lnB>
                    <a:noFill/>
                  </a:tcPr>
                </a:tc>
                <a:tc>
                  <a:txBody>
                    <a:bodyPr/>
                    <a:lstStyle/>
                    <a:p>
                      <a:pPr algn="ctr" fontAlgn="b"/>
                      <a:r>
                        <a:rPr lang="nl-NL" sz="1000" b="0" i="0" u="none" strike="noStrike" dirty="0">
                          <a:solidFill>
                            <a:srgbClr val="000000"/>
                          </a:solidFill>
                          <a:effectLst/>
                          <a:latin typeface="Calibri" panose="020F0502020204030204" pitchFamily="34" charset="0"/>
                        </a:rPr>
                        <a:t>0</a:t>
                      </a:r>
                    </a:p>
                  </a:txBody>
                  <a:tcPr marL="5823" marR="5823" marT="5823" marB="0" anchor="b">
                    <a:lnL>
                      <a:noFill/>
                    </a:lnL>
                    <a:lnR>
                      <a:noFill/>
                    </a:lnR>
                    <a:lnT>
                      <a:noFill/>
                    </a:lnT>
                    <a:lnB>
                      <a:noFill/>
                    </a:lnB>
                    <a:noFill/>
                  </a:tcPr>
                </a:tc>
                <a:tc>
                  <a:txBody>
                    <a:bodyPr/>
                    <a:lstStyle/>
                    <a:p>
                      <a:pPr algn="ctr" fontAlgn="b"/>
                      <a:r>
                        <a:rPr lang="nl-NL" sz="1000" b="0" i="0" u="none" strike="noStrike" dirty="0">
                          <a:solidFill>
                            <a:srgbClr val="000000"/>
                          </a:solidFill>
                          <a:effectLst/>
                          <a:latin typeface="Calibri" panose="020F0502020204030204" pitchFamily="34" charset="0"/>
                        </a:rPr>
                        <a:t>0</a:t>
                      </a:r>
                    </a:p>
                  </a:txBody>
                  <a:tcPr marL="5823" marR="5823" marT="5823" marB="0" anchor="b">
                    <a:lnL>
                      <a:noFill/>
                    </a:lnL>
                    <a:lnR>
                      <a:noFill/>
                    </a:lnR>
                    <a:lnT>
                      <a:noFill/>
                    </a:lnT>
                    <a:lnB>
                      <a:noFill/>
                    </a:lnB>
                    <a:noFill/>
                  </a:tcPr>
                </a:tc>
                <a:extLst>
                  <a:ext uri="{0D108BD9-81ED-4DB2-BD59-A6C34878D82A}">
                    <a16:rowId xmlns:a16="http://schemas.microsoft.com/office/drawing/2014/main" val="1869643638"/>
                  </a:ext>
                </a:extLst>
              </a:tr>
              <a:tr h="168855">
                <a:tc>
                  <a:txBody>
                    <a:bodyPr/>
                    <a:lstStyle/>
                    <a:p>
                      <a:pPr algn="l" fontAlgn="b"/>
                      <a:r>
                        <a:rPr lang="nl-NL" sz="1000" b="0" i="0" u="none" strike="noStrike">
                          <a:solidFill>
                            <a:srgbClr val="000000"/>
                          </a:solidFill>
                          <a:effectLst/>
                          <a:latin typeface="Calibri" panose="020F0502020204030204" pitchFamily="34" charset="0"/>
                        </a:rPr>
                        <a:t>Brandbaarheid</a:t>
                      </a:r>
                    </a:p>
                  </a:txBody>
                  <a:tcPr marL="5823" marR="5823" marT="5823" marB="0" anchor="b">
                    <a:lnL>
                      <a:noFill/>
                    </a:lnL>
                    <a:lnR>
                      <a:noFill/>
                    </a:lnR>
                    <a:lnT>
                      <a:noFill/>
                    </a:lnT>
                    <a:lnB>
                      <a:noFill/>
                    </a:lnB>
                    <a:noFill/>
                  </a:tcPr>
                </a:tc>
                <a:tc>
                  <a:txBody>
                    <a:bodyPr/>
                    <a:lstStyle/>
                    <a:p>
                      <a:pPr algn="ctr" fontAlgn="b"/>
                      <a:r>
                        <a:rPr lang="nl-NL" sz="1000" b="0" i="0" u="none" strike="noStrike">
                          <a:solidFill>
                            <a:srgbClr val="000000"/>
                          </a:solidFill>
                          <a:effectLst/>
                          <a:latin typeface="Calibri" panose="020F0502020204030204" pitchFamily="34" charset="0"/>
                        </a:rPr>
                        <a:t>A1</a:t>
                      </a:r>
                    </a:p>
                  </a:txBody>
                  <a:tcPr marL="5823" marR="5823" marT="5823" marB="0" anchor="b">
                    <a:lnL>
                      <a:noFill/>
                    </a:lnL>
                    <a:lnR>
                      <a:noFill/>
                    </a:lnR>
                    <a:lnT>
                      <a:noFill/>
                    </a:lnT>
                    <a:lnB>
                      <a:noFill/>
                    </a:lnB>
                    <a:noFill/>
                  </a:tcPr>
                </a:tc>
                <a:tc>
                  <a:txBody>
                    <a:bodyPr/>
                    <a:lstStyle/>
                    <a:p>
                      <a:pPr algn="ctr" fontAlgn="b"/>
                      <a:r>
                        <a:rPr lang="nl-NL" sz="1000" b="0" i="0" u="none" strike="noStrike">
                          <a:solidFill>
                            <a:srgbClr val="000000"/>
                          </a:solidFill>
                          <a:effectLst/>
                          <a:latin typeface="Calibri" panose="020F0502020204030204" pitchFamily="34" charset="0"/>
                        </a:rPr>
                        <a:t>A1</a:t>
                      </a:r>
                    </a:p>
                  </a:txBody>
                  <a:tcPr marL="5823" marR="5823" marT="5823" marB="0" anchor="b">
                    <a:lnL>
                      <a:noFill/>
                    </a:lnL>
                    <a:lnR>
                      <a:noFill/>
                    </a:lnR>
                    <a:lnT>
                      <a:noFill/>
                    </a:lnT>
                    <a:lnB>
                      <a:noFill/>
                    </a:lnB>
                    <a:noFill/>
                  </a:tcPr>
                </a:tc>
                <a:tc>
                  <a:txBody>
                    <a:bodyPr/>
                    <a:lstStyle/>
                    <a:p>
                      <a:pPr algn="ctr" fontAlgn="b"/>
                      <a:r>
                        <a:rPr lang="nl-NL" sz="1000" b="0" i="0" u="none" strike="noStrike">
                          <a:solidFill>
                            <a:srgbClr val="000000"/>
                          </a:solidFill>
                          <a:effectLst/>
                          <a:latin typeface="Calibri" panose="020F0502020204030204" pitchFamily="34" charset="0"/>
                        </a:rPr>
                        <a:t>A1</a:t>
                      </a:r>
                    </a:p>
                  </a:txBody>
                  <a:tcPr marL="5823" marR="5823" marT="5823" marB="0" anchor="b">
                    <a:lnL>
                      <a:noFill/>
                    </a:lnL>
                    <a:lnR>
                      <a:noFill/>
                    </a:lnR>
                    <a:lnT>
                      <a:noFill/>
                    </a:lnT>
                    <a:lnB>
                      <a:noFill/>
                    </a:lnB>
                    <a:noFill/>
                  </a:tcPr>
                </a:tc>
                <a:tc>
                  <a:txBody>
                    <a:bodyPr/>
                    <a:lstStyle/>
                    <a:p>
                      <a:pPr algn="ctr" fontAlgn="b"/>
                      <a:r>
                        <a:rPr lang="nl-NL" sz="1000" b="0" i="0" u="none" strike="noStrike">
                          <a:solidFill>
                            <a:srgbClr val="000000"/>
                          </a:solidFill>
                          <a:effectLst/>
                          <a:latin typeface="Calibri" panose="020F0502020204030204" pitchFamily="34" charset="0"/>
                        </a:rPr>
                        <a:t>A1</a:t>
                      </a:r>
                    </a:p>
                  </a:txBody>
                  <a:tcPr marL="5823" marR="5823" marT="5823" marB="0" anchor="b">
                    <a:lnL>
                      <a:noFill/>
                    </a:lnL>
                    <a:lnR>
                      <a:noFill/>
                    </a:lnR>
                    <a:lnT>
                      <a:noFill/>
                    </a:lnT>
                    <a:lnB>
                      <a:noFill/>
                    </a:lnB>
                    <a:noFill/>
                  </a:tcPr>
                </a:tc>
                <a:tc>
                  <a:txBody>
                    <a:bodyPr/>
                    <a:lstStyle/>
                    <a:p>
                      <a:pPr algn="ctr" fontAlgn="b"/>
                      <a:r>
                        <a:rPr lang="nl-NL" sz="1000" b="0" i="0" u="none" strike="noStrike">
                          <a:solidFill>
                            <a:srgbClr val="000000"/>
                          </a:solidFill>
                          <a:effectLst/>
                          <a:latin typeface="Calibri" panose="020F0502020204030204" pitchFamily="34" charset="0"/>
                        </a:rPr>
                        <a:t>A1</a:t>
                      </a:r>
                    </a:p>
                  </a:txBody>
                  <a:tcPr marL="5823" marR="5823" marT="5823" marB="0" anchor="b">
                    <a:lnL>
                      <a:noFill/>
                    </a:lnL>
                    <a:lnR>
                      <a:noFill/>
                    </a:lnR>
                    <a:lnT>
                      <a:noFill/>
                    </a:lnT>
                    <a:lnB>
                      <a:noFill/>
                    </a:lnB>
                    <a:noFill/>
                  </a:tcPr>
                </a:tc>
                <a:tc>
                  <a:txBody>
                    <a:bodyPr/>
                    <a:lstStyle/>
                    <a:p>
                      <a:pPr algn="ctr" fontAlgn="b"/>
                      <a:r>
                        <a:rPr lang="nl-NL" sz="1000" b="0" i="0" u="none" strike="noStrike">
                          <a:solidFill>
                            <a:srgbClr val="000000"/>
                          </a:solidFill>
                          <a:effectLst/>
                          <a:latin typeface="Calibri" panose="020F0502020204030204" pitchFamily="34" charset="0"/>
                        </a:rPr>
                        <a:t>A1</a:t>
                      </a:r>
                    </a:p>
                  </a:txBody>
                  <a:tcPr marL="5823" marR="5823" marT="5823" marB="0" anchor="b">
                    <a:lnL>
                      <a:noFill/>
                    </a:lnL>
                    <a:lnR>
                      <a:noFill/>
                    </a:lnR>
                    <a:lnT>
                      <a:noFill/>
                    </a:lnT>
                    <a:lnB>
                      <a:noFill/>
                    </a:lnB>
                    <a:noFill/>
                  </a:tcPr>
                </a:tc>
                <a:tc>
                  <a:txBody>
                    <a:bodyPr/>
                    <a:lstStyle/>
                    <a:p>
                      <a:pPr algn="ctr" fontAlgn="b"/>
                      <a:r>
                        <a:rPr lang="nl-NL" sz="1000" b="0" i="0" u="none" strike="noStrike">
                          <a:solidFill>
                            <a:srgbClr val="000000"/>
                          </a:solidFill>
                          <a:effectLst/>
                          <a:latin typeface="Calibri" panose="020F0502020204030204" pitchFamily="34" charset="0"/>
                        </a:rPr>
                        <a:t>A1</a:t>
                      </a:r>
                    </a:p>
                  </a:txBody>
                  <a:tcPr marL="5823" marR="5823" marT="5823" marB="0" anchor="b">
                    <a:lnL>
                      <a:noFill/>
                    </a:lnL>
                    <a:lnR>
                      <a:noFill/>
                    </a:lnR>
                    <a:lnT>
                      <a:noFill/>
                    </a:lnT>
                    <a:lnB>
                      <a:noFill/>
                    </a:lnB>
                    <a:noFill/>
                  </a:tcPr>
                </a:tc>
                <a:tc>
                  <a:txBody>
                    <a:bodyPr/>
                    <a:lstStyle/>
                    <a:p>
                      <a:pPr algn="ctr" fontAlgn="b"/>
                      <a:r>
                        <a:rPr lang="nl-NL" sz="1000" b="0" i="0" u="none" strike="noStrike">
                          <a:solidFill>
                            <a:srgbClr val="000000"/>
                          </a:solidFill>
                          <a:effectLst/>
                          <a:latin typeface="Calibri" panose="020F0502020204030204" pitchFamily="34" charset="0"/>
                        </a:rPr>
                        <a:t>A1</a:t>
                      </a:r>
                    </a:p>
                  </a:txBody>
                  <a:tcPr marL="5823" marR="5823" marT="5823" marB="0" anchor="b">
                    <a:lnL>
                      <a:noFill/>
                    </a:lnL>
                    <a:lnR>
                      <a:noFill/>
                    </a:lnR>
                    <a:lnT>
                      <a:noFill/>
                    </a:lnT>
                    <a:lnB>
                      <a:noFill/>
                    </a:lnB>
                    <a:noFill/>
                  </a:tcPr>
                </a:tc>
                <a:tc>
                  <a:txBody>
                    <a:bodyPr/>
                    <a:lstStyle/>
                    <a:p>
                      <a:pPr algn="ctr" fontAlgn="b"/>
                      <a:r>
                        <a:rPr lang="nl-NL" sz="1000" b="0" i="0" u="none" strike="noStrike">
                          <a:solidFill>
                            <a:srgbClr val="000000"/>
                          </a:solidFill>
                          <a:effectLst/>
                          <a:latin typeface="Calibri" panose="020F0502020204030204" pitchFamily="34" charset="0"/>
                        </a:rPr>
                        <a:t>A1</a:t>
                      </a:r>
                    </a:p>
                  </a:txBody>
                  <a:tcPr marL="5823" marR="5823" marT="5823" marB="0" anchor="b">
                    <a:lnL>
                      <a:noFill/>
                    </a:lnL>
                    <a:lnR>
                      <a:noFill/>
                    </a:lnR>
                    <a:lnT>
                      <a:noFill/>
                    </a:lnT>
                    <a:lnB>
                      <a:noFill/>
                    </a:lnB>
                    <a:noFill/>
                  </a:tcPr>
                </a:tc>
                <a:tc>
                  <a:txBody>
                    <a:bodyPr/>
                    <a:lstStyle/>
                    <a:p>
                      <a:pPr algn="ctr" fontAlgn="b"/>
                      <a:r>
                        <a:rPr lang="nl-NL" sz="1000" b="0" i="0" u="none" strike="noStrike">
                          <a:solidFill>
                            <a:srgbClr val="000000"/>
                          </a:solidFill>
                          <a:effectLst/>
                          <a:latin typeface="Calibri" panose="020F0502020204030204" pitchFamily="34" charset="0"/>
                        </a:rPr>
                        <a:t>A2L</a:t>
                      </a:r>
                    </a:p>
                  </a:txBody>
                  <a:tcPr marL="5823" marR="5823" marT="5823" marB="0" anchor="b">
                    <a:lnL>
                      <a:noFill/>
                    </a:lnL>
                    <a:lnR>
                      <a:noFill/>
                    </a:lnR>
                    <a:lnT>
                      <a:noFill/>
                    </a:lnT>
                    <a:lnB>
                      <a:noFill/>
                    </a:lnB>
                    <a:noFill/>
                  </a:tcPr>
                </a:tc>
                <a:tc>
                  <a:txBody>
                    <a:bodyPr/>
                    <a:lstStyle/>
                    <a:p>
                      <a:pPr algn="ctr" fontAlgn="b"/>
                      <a:r>
                        <a:rPr lang="nl-NL" sz="1000" b="0" i="0" u="none" strike="noStrike">
                          <a:solidFill>
                            <a:srgbClr val="000000"/>
                          </a:solidFill>
                          <a:effectLst/>
                          <a:latin typeface="Calibri" panose="020F0502020204030204" pitchFamily="34" charset="0"/>
                        </a:rPr>
                        <a:t>A1</a:t>
                      </a:r>
                    </a:p>
                  </a:txBody>
                  <a:tcPr marL="5823" marR="5823" marT="5823" marB="0" anchor="b">
                    <a:lnL>
                      <a:noFill/>
                    </a:lnL>
                    <a:lnR>
                      <a:noFill/>
                    </a:lnR>
                    <a:lnT>
                      <a:noFill/>
                    </a:lnT>
                    <a:lnB>
                      <a:noFill/>
                    </a:lnB>
                    <a:noFill/>
                  </a:tcPr>
                </a:tc>
                <a:tc>
                  <a:txBody>
                    <a:bodyPr/>
                    <a:lstStyle/>
                    <a:p>
                      <a:pPr algn="ctr" fontAlgn="b"/>
                      <a:r>
                        <a:rPr lang="nl-NL" sz="1000" b="0" i="0" u="none" strike="noStrike">
                          <a:solidFill>
                            <a:srgbClr val="000000"/>
                          </a:solidFill>
                          <a:effectLst/>
                          <a:latin typeface="Calibri" panose="020F0502020204030204" pitchFamily="34" charset="0"/>
                        </a:rPr>
                        <a:t>A2L</a:t>
                      </a:r>
                    </a:p>
                  </a:txBody>
                  <a:tcPr marL="5823" marR="5823" marT="5823" marB="0" anchor="b">
                    <a:lnL>
                      <a:noFill/>
                    </a:lnL>
                    <a:lnR>
                      <a:noFill/>
                    </a:lnR>
                    <a:lnT>
                      <a:noFill/>
                    </a:lnT>
                    <a:lnB>
                      <a:noFill/>
                    </a:lnB>
                    <a:noFill/>
                  </a:tcPr>
                </a:tc>
                <a:tc>
                  <a:txBody>
                    <a:bodyPr/>
                    <a:lstStyle/>
                    <a:p>
                      <a:pPr algn="ctr" fontAlgn="b"/>
                      <a:r>
                        <a:rPr lang="nl-NL" sz="1000" b="0" i="0" u="none" strike="noStrike">
                          <a:solidFill>
                            <a:srgbClr val="000000"/>
                          </a:solidFill>
                          <a:effectLst/>
                          <a:latin typeface="Calibri" panose="020F0502020204030204" pitchFamily="34" charset="0"/>
                        </a:rPr>
                        <a:t>A3</a:t>
                      </a:r>
                    </a:p>
                  </a:txBody>
                  <a:tcPr marL="5823" marR="5823" marT="5823" marB="0" anchor="b">
                    <a:lnL>
                      <a:noFill/>
                    </a:lnL>
                    <a:lnR>
                      <a:noFill/>
                    </a:lnR>
                    <a:lnT>
                      <a:noFill/>
                    </a:lnT>
                    <a:lnB>
                      <a:noFill/>
                    </a:lnB>
                    <a:noFill/>
                  </a:tcPr>
                </a:tc>
                <a:tc>
                  <a:txBody>
                    <a:bodyPr/>
                    <a:lstStyle/>
                    <a:p>
                      <a:pPr algn="ctr" fontAlgn="b"/>
                      <a:r>
                        <a:rPr lang="nl-NL" sz="1000" b="0" i="0" u="none" strike="noStrike">
                          <a:solidFill>
                            <a:srgbClr val="000000"/>
                          </a:solidFill>
                          <a:effectLst/>
                          <a:latin typeface="Calibri" panose="020F0502020204030204" pitchFamily="34" charset="0"/>
                        </a:rPr>
                        <a:t>A3</a:t>
                      </a:r>
                    </a:p>
                  </a:txBody>
                  <a:tcPr marL="5823" marR="5823" marT="5823" marB="0" anchor="b">
                    <a:lnL>
                      <a:noFill/>
                    </a:lnL>
                    <a:lnR>
                      <a:noFill/>
                    </a:lnR>
                    <a:lnT>
                      <a:noFill/>
                    </a:lnT>
                    <a:lnB>
                      <a:noFill/>
                    </a:lnB>
                    <a:noFill/>
                  </a:tcPr>
                </a:tc>
                <a:tc>
                  <a:txBody>
                    <a:bodyPr/>
                    <a:lstStyle/>
                    <a:p>
                      <a:pPr algn="ctr" fontAlgn="b"/>
                      <a:r>
                        <a:rPr lang="nl-NL" sz="1000" b="0" i="0" u="none" strike="noStrike">
                          <a:solidFill>
                            <a:srgbClr val="000000"/>
                          </a:solidFill>
                          <a:effectLst/>
                          <a:latin typeface="Calibri" panose="020F0502020204030204" pitchFamily="34" charset="0"/>
                        </a:rPr>
                        <a:t>A1</a:t>
                      </a:r>
                    </a:p>
                  </a:txBody>
                  <a:tcPr marL="5823" marR="5823" marT="5823" marB="0" anchor="b">
                    <a:lnL>
                      <a:noFill/>
                    </a:lnL>
                    <a:lnR>
                      <a:noFill/>
                    </a:lnR>
                    <a:lnT>
                      <a:noFill/>
                    </a:lnT>
                    <a:lnB>
                      <a:noFill/>
                    </a:lnB>
                    <a:noFill/>
                  </a:tcPr>
                </a:tc>
                <a:tc>
                  <a:txBody>
                    <a:bodyPr/>
                    <a:lstStyle/>
                    <a:p>
                      <a:pPr algn="ctr" fontAlgn="b"/>
                      <a:r>
                        <a:rPr lang="nl-NL" sz="1000" b="0" i="0" u="none" strike="noStrike">
                          <a:solidFill>
                            <a:srgbClr val="000000"/>
                          </a:solidFill>
                          <a:effectLst/>
                          <a:latin typeface="Calibri" panose="020F0502020204030204" pitchFamily="34" charset="0"/>
                        </a:rPr>
                        <a:t>B2L</a:t>
                      </a:r>
                    </a:p>
                  </a:txBody>
                  <a:tcPr marL="5823" marR="5823" marT="5823" marB="0" anchor="b">
                    <a:lnL>
                      <a:noFill/>
                    </a:lnL>
                    <a:lnR>
                      <a:noFill/>
                    </a:lnR>
                    <a:lnT>
                      <a:noFill/>
                    </a:lnT>
                    <a:lnB>
                      <a:noFill/>
                    </a:lnB>
                    <a:noFill/>
                  </a:tcPr>
                </a:tc>
                <a:extLst>
                  <a:ext uri="{0D108BD9-81ED-4DB2-BD59-A6C34878D82A}">
                    <a16:rowId xmlns:a16="http://schemas.microsoft.com/office/drawing/2014/main" val="895064853"/>
                  </a:ext>
                </a:extLst>
              </a:tr>
              <a:tr h="168855">
                <a:tc>
                  <a:txBody>
                    <a:bodyPr/>
                    <a:lstStyle/>
                    <a:p>
                      <a:pPr algn="l" fontAlgn="b"/>
                      <a:r>
                        <a:rPr lang="nl-NL" sz="1000" b="0" i="0" u="none" strike="noStrike" dirty="0">
                          <a:solidFill>
                            <a:srgbClr val="000000"/>
                          </a:solidFill>
                          <a:effectLst/>
                          <a:latin typeface="Calibri" panose="020F0502020204030204" pitchFamily="34" charset="0"/>
                        </a:rPr>
                        <a:t>Voorzieningen treffen</a:t>
                      </a:r>
                    </a:p>
                  </a:txBody>
                  <a:tcPr marL="5823" marR="5823" marT="5823" marB="0" anchor="b">
                    <a:lnL>
                      <a:noFill/>
                    </a:lnL>
                    <a:lnR>
                      <a:noFill/>
                    </a:lnR>
                    <a:lnT>
                      <a:noFill/>
                    </a:lnT>
                    <a:lnB>
                      <a:noFill/>
                    </a:lnB>
                    <a:noFill/>
                  </a:tcPr>
                </a:tc>
                <a:tc>
                  <a:txBody>
                    <a:bodyPr/>
                    <a:lstStyle/>
                    <a:p>
                      <a:pPr algn="ctr" fontAlgn="b"/>
                      <a:r>
                        <a:rPr lang="nl-NL" sz="1000" b="0" i="0" u="none" strike="noStrike">
                          <a:solidFill>
                            <a:srgbClr val="000000"/>
                          </a:solidFill>
                          <a:effectLst/>
                          <a:latin typeface="Calibri" panose="020F0502020204030204" pitchFamily="34" charset="0"/>
                        </a:rPr>
                        <a:t>Nee</a:t>
                      </a:r>
                    </a:p>
                  </a:txBody>
                  <a:tcPr marL="5823" marR="5823" marT="5823" marB="0" anchor="b">
                    <a:lnL>
                      <a:noFill/>
                    </a:lnL>
                    <a:lnR>
                      <a:noFill/>
                    </a:lnR>
                    <a:lnT>
                      <a:noFill/>
                    </a:lnT>
                    <a:lnB>
                      <a:noFill/>
                    </a:lnB>
                    <a:noFill/>
                  </a:tcPr>
                </a:tc>
                <a:tc>
                  <a:txBody>
                    <a:bodyPr/>
                    <a:lstStyle/>
                    <a:p>
                      <a:pPr algn="ctr" fontAlgn="b"/>
                      <a:r>
                        <a:rPr lang="nl-NL" sz="1000" b="0" i="0" u="none" strike="noStrike">
                          <a:solidFill>
                            <a:srgbClr val="000000"/>
                          </a:solidFill>
                          <a:effectLst/>
                          <a:latin typeface="Calibri" panose="020F0502020204030204" pitchFamily="34" charset="0"/>
                        </a:rPr>
                        <a:t>Nee</a:t>
                      </a:r>
                    </a:p>
                  </a:txBody>
                  <a:tcPr marL="5823" marR="5823" marT="5823" marB="0" anchor="b">
                    <a:lnL>
                      <a:noFill/>
                    </a:lnL>
                    <a:lnR>
                      <a:noFill/>
                    </a:lnR>
                    <a:lnT>
                      <a:noFill/>
                    </a:lnT>
                    <a:lnB>
                      <a:noFill/>
                    </a:lnB>
                    <a:noFill/>
                  </a:tcPr>
                </a:tc>
                <a:tc>
                  <a:txBody>
                    <a:bodyPr/>
                    <a:lstStyle/>
                    <a:p>
                      <a:pPr algn="ctr" fontAlgn="b"/>
                      <a:r>
                        <a:rPr lang="nl-NL" sz="1000" b="0" i="0" u="none" strike="noStrike">
                          <a:solidFill>
                            <a:srgbClr val="000000"/>
                          </a:solidFill>
                          <a:effectLst/>
                          <a:latin typeface="Calibri" panose="020F0502020204030204" pitchFamily="34" charset="0"/>
                        </a:rPr>
                        <a:t>Nee</a:t>
                      </a:r>
                    </a:p>
                  </a:txBody>
                  <a:tcPr marL="5823" marR="5823" marT="5823" marB="0" anchor="b">
                    <a:lnL>
                      <a:noFill/>
                    </a:lnL>
                    <a:lnR>
                      <a:noFill/>
                    </a:lnR>
                    <a:lnT>
                      <a:noFill/>
                    </a:lnT>
                    <a:lnB>
                      <a:noFill/>
                    </a:lnB>
                    <a:noFill/>
                  </a:tcPr>
                </a:tc>
                <a:tc>
                  <a:txBody>
                    <a:bodyPr/>
                    <a:lstStyle/>
                    <a:p>
                      <a:pPr algn="ctr" fontAlgn="b"/>
                      <a:r>
                        <a:rPr lang="nl-NL" sz="1000" b="0" i="0" u="none" strike="noStrike">
                          <a:solidFill>
                            <a:srgbClr val="000000"/>
                          </a:solidFill>
                          <a:effectLst/>
                          <a:latin typeface="Calibri" panose="020F0502020204030204" pitchFamily="34" charset="0"/>
                        </a:rPr>
                        <a:t>Nee</a:t>
                      </a:r>
                    </a:p>
                  </a:txBody>
                  <a:tcPr marL="5823" marR="5823" marT="5823" marB="0" anchor="b">
                    <a:lnL>
                      <a:noFill/>
                    </a:lnL>
                    <a:lnR>
                      <a:noFill/>
                    </a:lnR>
                    <a:lnT>
                      <a:noFill/>
                    </a:lnT>
                    <a:lnB>
                      <a:noFill/>
                    </a:lnB>
                    <a:noFill/>
                  </a:tcPr>
                </a:tc>
                <a:tc>
                  <a:txBody>
                    <a:bodyPr/>
                    <a:lstStyle/>
                    <a:p>
                      <a:pPr algn="ctr" fontAlgn="b"/>
                      <a:r>
                        <a:rPr lang="nl-NL" sz="1000" b="0" i="0" u="none" strike="noStrike">
                          <a:solidFill>
                            <a:srgbClr val="000000"/>
                          </a:solidFill>
                          <a:effectLst/>
                          <a:latin typeface="Calibri" panose="020F0502020204030204" pitchFamily="34" charset="0"/>
                        </a:rPr>
                        <a:t>Nee</a:t>
                      </a:r>
                    </a:p>
                  </a:txBody>
                  <a:tcPr marL="5823" marR="5823" marT="5823" marB="0" anchor="b">
                    <a:lnL>
                      <a:noFill/>
                    </a:lnL>
                    <a:lnR>
                      <a:noFill/>
                    </a:lnR>
                    <a:lnT>
                      <a:noFill/>
                    </a:lnT>
                    <a:lnB>
                      <a:noFill/>
                    </a:lnB>
                    <a:noFill/>
                  </a:tcPr>
                </a:tc>
                <a:tc>
                  <a:txBody>
                    <a:bodyPr/>
                    <a:lstStyle/>
                    <a:p>
                      <a:pPr algn="ctr" fontAlgn="b"/>
                      <a:r>
                        <a:rPr lang="nl-NL" sz="1000" b="0" i="0" u="none" strike="noStrike">
                          <a:solidFill>
                            <a:srgbClr val="000000"/>
                          </a:solidFill>
                          <a:effectLst/>
                          <a:latin typeface="Calibri" panose="020F0502020204030204" pitchFamily="34" charset="0"/>
                        </a:rPr>
                        <a:t>Nee</a:t>
                      </a:r>
                    </a:p>
                  </a:txBody>
                  <a:tcPr marL="5823" marR="5823" marT="5823" marB="0" anchor="b">
                    <a:lnL>
                      <a:noFill/>
                    </a:lnL>
                    <a:lnR>
                      <a:noFill/>
                    </a:lnR>
                    <a:lnT>
                      <a:noFill/>
                    </a:lnT>
                    <a:lnB>
                      <a:noFill/>
                    </a:lnB>
                    <a:noFill/>
                  </a:tcPr>
                </a:tc>
                <a:tc>
                  <a:txBody>
                    <a:bodyPr/>
                    <a:lstStyle/>
                    <a:p>
                      <a:pPr algn="ctr" fontAlgn="b"/>
                      <a:r>
                        <a:rPr lang="nl-NL" sz="1000" b="0" i="0" u="none" strike="noStrike">
                          <a:solidFill>
                            <a:srgbClr val="000000"/>
                          </a:solidFill>
                          <a:effectLst/>
                          <a:latin typeface="Calibri" panose="020F0502020204030204" pitchFamily="34" charset="0"/>
                        </a:rPr>
                        <a:t>Nee</a:t>
                      </a:r>
                    </a:p>
                  </a:txBody>
                  <a:tcPr marL="5823" marR="5823" marT="5823" marB="0" anchor="b">
                    <a:lnL>
                      <a:noFill/>
                    </a:lnL>
                    <a:lnR>
                      <a:noFill/>
                    </a:lnR>
                    <a:lnT>
                      <a:noFill/>
                    </a:lnT>
                    <a:lnB>
                      <a:noFill/>
                    </a:lnB>
                    <a:noFill/>
                  </a:tcPr>
                </a:tc>
                <a:tc>
                  <a:txBody>
                    <a:bodyPr/>
                    <a:lstStyle/>
                    <a:p>
                      <a:pPr algn="ctr" fontAlgn="b"/>
                      <a:r>
                        <a:rPr lang="nl-NL" sz="1000" b="0" i="0" u="none" strike="noStrike">
                          <a:solidFill>
                            <a:srgbClr val="000000"/>
                          </a:solidFill>
                          <a:effectLst/>
                          <a:latin typeface="Calibri" panose="020F0502020204030204" pitchFamily="34" charset="0"/>
                        </a:rPr>
                        <a:t>Nee</a:t>
                      </a:r>
                    </a:p>
                  </a:txBody>
                  <a:tcPr marL="5823" marR="5823" marT="5823" marB="0" anchor="b">
                    <a:lnL>
                      <a:noFill/>
                    </a:lnL>
                    <a:lnR>
                      <a:noFill/>
                    </a:lnR>
                    <a:lnT>
                      <a:noFill/>
                    </a:lnT>
                    <a:lnB>
                      <a:noFill/>
                    </a:lnB>
                    <a:noFill/>
                  </a:tcPr>
                </a:tc>
                <a:tc>
                  <a:txBody>
                    <a:bodyPr/>
                    <a:lstStyle/>
                    <a:p>
                      <a:pPr algn="ctr" fontAlgn="b"/>
                      <a:r>
                        <a:rPr lang="nl-NL" sz="1000" b="0" i="0" u="none" strike="noStrike">
                          <a:solidFill>
                            <a:srgbClr val="000000"/>
                          </a:solidFill>
                          <a:effectLst/>
                          <a:latin typeface="Calibri" panose="020F0502020204030204" pitchFamily="34" charset="0"/>
                        </a:rPr>
                        <a:t>Nee</a:t>
                      </a:r>
                    </a:p>
                  </a:txBody>
                  <a:tcPr marL="5823" marR="5823" marT="5823" marB="0" anchor="b">
                    <a:lnL>
                      <a:noFill/>
                    </a:lnL>
                    <a:lnR>
                      <a:noFill/>
                    </a:lnR>
                    <a:lnT>
                      <a:noFill/>
                    </a:lnT>
                    <a:lnB>
                      <a:noFill/>
                    </a:lnB>
                    <a:noFill/>
                  </a:tcPr>
                </a:tc>
                <a:tc>
                  <a:txBody>
                    <a:bodyPr/>
                    <a:lstStyle/>
                    <a:p>
                      <a:pPr algn="ctr" fontAlgn="b"/>
                      <a:r>
                        <a:rPr lang="nl-NL" sz="1000" b="0" i="0" u="none" strike="noStrike">
                          <a:solidFill>
                            <a:srgbClr val="000000"/>
                          </a:solidFill>
                          <a:effectLst/>
                          <a:latin typeface="Calibri" panose="020F0502020204030204" pitchFamily="34" charset="0"/>
                        </a:rPr>
                        <a:t>Ja</a:t>
                      </a:r>
                    </a:p>
                  </a:txBody>
                  <a:tcPr marL="5823" marR="5823" marT="5823" marB="0" anchor="b">
                    <a:lnL>
                      <a:noFill/>
                    </a:lnL>
                    <a:lnR>
                      <a:noFill/>
                    </a:lnR>
                    <a:lnT>
                      <a:noFill/>
                    </a:lnT>
                    <a:lnB>
                      <a:noFill/>
                    </a:lnB>
                    <a:noFill/>
                  </a:tcPr>
                </a:tc>
                <a:tc>
                  <a:txBody>
                    <a:bodyPr/>
                    <a:lstStyle/>
                    <a:p>
                      <a:pPr algn="ctr" fontAlgn="b"/>
                      <a:r>
                        <a:rPr lang="nl-NL" sz="1000" b="0" i="0" u="none" strike="noStrike">
                          <a:solidFill>
                            <a:srgbClr val="000000"/>
                          </a:solidFill>
                          <a:effectLst/>
                          <a:latin typeface="Calibri" panose="020F0502020204030204" pitchFamily="34" charset="0"/>
                        </a:rPr>
                        <a:t>Nee</a:t>
                      </a:r>
                    </a:p>
                  </a:txBody>
                  <a:tcPr marL="5823" marR="5823" marT="5823" marB="0" anchor="b">
                    <a:lnL>
                      <a:noFill/>
                    </a:lnL>
                    <a:lnR>
                      <a:noFill/>
                    </a:lnR>
                    <a:lnT>
                      <a:noFill/>
                    </a:lnT>
                    <a:lnB>
                      <a:noFill/>
                    </a:lnB>
                    <a:noFill/>
                  </a:tcPr>
                </a:tc>
                <a:tc>
                  <a:txBody>
                    <a:bodyPr/>
                    <a:lstStyle/>
                    <a:p>
                      <a:pPr algn="ctr" fontAlgn="b"/>
                      <a:r>
                        <a:rPr lang="nl-NL" sz="1000" b="0" i="0" u="none" strike="noStrike">
                          <a:solidFill>
                            <a:srgbClr val="000000"/>
                          </a:solidFill>
                          <a:effectLst/>
                          <a:latin typeface="Calibri" panose="020F0502020204030204" pitchFamily="34" charset="0"/>
                        </a:rPr>
                        <a:t>Ja</a:t>
                      </a:r>
                    </a:p>
                  </a:txBody>
                  <a:tcPr marL="5823" marR="5823" marT="5823" marB="0" anchor="b">
                    <a:lnL>
                      <a:noFill/>
                    </a:lnL>
                    <a:lnR>
                      <a:noFill/>
                    </a:lnR>
                    <a:lnT>
                      <a:noFill/>
                    </a:lnT>
                    <a:lnB>
                      <a:noFill/>
                    </a:lnB>
                    <a:noFill/>
                  </a:tcPr>
                </a:tc>
                <a:tc>
                  <a:txBody>
                    <a:bodyPr/>
                    <a:lstStyle/>
                    <a:p>
                      <a:pPr algn="ctr" fontAlgn="b"/>
                      <a:r>
                        <a:rPr lang="nl-NL" sz="1000" b="0" i="0" u="none" strike="noStrike">
                          <a:solidFill>
                            <a:srgbClr val="000000"/>
                          </a:solidFill>
                          <a:effectLst/>
                          <a:latin typeface="Calibri" panose="020F0502020204030204" pitchFamily="34" charset="0"/>
                        </a:rPr>
                        <a:t>Ja</a:t>
                      </a:r>
                    </a:p>
                  </a:txBody>
                  <a:tcPr marL="5823" marR="5823" marT="5823" marB="0" anchor="b">
                    <a:lnL>
                      <a:noFill/>
                    </a:lnL>
                    <a:lnR>
                      <a:noFill/>
                    </a:lnR>
                    <a:lnT>
                      <a:noFill/>
                    </a:lnT>
                    <a:lnB>
                      <a:noFill/>
                    </a:lnB>
                    <a:noFill/>
                  </a:tcPr>
                </a:tc>
                <a:tc>
                  <a:txBody>
                    <a:bodyPr/>
                    <a:lstStyle/>
                    <a:p>
                      <a:pPr algn="ctr" fontAlgn="b"/>
                      <a:r>
                        <a:rPr lang="nl-NL" sz="1000" b="0" i="0" u="none" strike="noStrike">
                          <a:solidFill>
                            <a:srgbClr val="000000"/>
                          </a:solidFill>
                          <a:effectLst/>
                          <a:latin typeface="Calibri" panose="020F0502020204030204" pitchFamily="34" charset="0"/>
                        </a:rPr>
                        <a:t>Ja</a:t>
                      </a:r>
                    </a:p>
                  </a:txBody>
                  <a:tcPr marL="5823" marR="5823" marT="5823" marB="0" anchor="b">
                    <a:lnL>
                      <a:noFill/>
                    </a:lnL>
                    <a:lnR>
                      <a:noFill/>
                    </a:lnR>
                    <a:lnT>
                      <a:noFill/>
                    </a:lnT>
                    <a:lnB>
                      <a:noFill/>
                    </a:lnB>
                    <a:noFill/>
                  </a:tcPr>
                </a:tc>
                <a:tc>
                  <a:txBody>
                    <a:bodyPr/>
                    <a:lstStyle/>
                    <a:p>
                      <a:pPr algn="ctr" fontAlgn="b"/>
                      <a:r>
                        <a:rPr lang="nl-NL" sz="1000" b="0" i="0" u="none" strike="noStrike">
                          <a:solidFill>
                            <a:srgbClr val="000000"/>
                          </a:solidFill>
                          <a:effectLst/>
                          <a:latin typeface="Calibri" panose="020F0502020204030204" pitchFamily="34" charset="0"/>
                        </a:rPr>
                        <a:t>Ja</a:t>
                      </a:r>
                    </a:p>
                  </a:txBody>
                  <a:tcPr marL="5823" marR="5823" marT="5823" marB="0" anchor="b">
                    <a:lnL>
                      <a:noFill/>
                    </a:lnL>
                    <a:lnR>
                      <a:noFill/>
                    </a:lnR>
                    <a:lnT>
                      <a:noFill/>
                    </a:lnT>
                    <a:lnB>
                      <a:noFill/>
                    </a:lnB>
                    <a:noFill/>
                  </a:tcPr>
                </a:tc>
                <a:tc>
                  <a:txBody>
                    <a:bodyPr/>
                    <a:lstStyle/>
                    <a:p>
                      <a:pPr algn="ctr" fontAlgn="b"/>
                      <a:r>
                        <a:rPr lang="nl-NL" sz="1000" b="0" i="0" u="none" strike="noStrike">
                          <a:solidFill>
                            <a:srgbClr val="000000"/>
                          </a:solidFill>
                          <a:effectLst/>
                          <a:latin typeface="Calibri" panose="020F0502020204030204" pitchFamily="34" charset="0"/>
                        </a:rPr>
                        <a:t>Ja</a:t>
                      </a:r>
                    </a:p>
                  </a:txBody>
                  <a:tcPr marL="5823" marR="5823" marT="5823" marB="0" anchor="b">
                    <a:lnL>
                      <a:noFill/>
                    </a:lnL>
                    <a:lnR>
                      <a:noFill/>
                    </a:lnR>
                    <a:lnT>
                      <a:noFill/>
                    </a:lnT>
                    <a:lnB>
                      <a:noFill/>
                    </a:lnB>
                    <a:noFill/>
                  </a:tcPr>
                </a:tc>
                <a:extLst>
                  <a:ext uri="{0D108BD9-81ED-4DB2-BD59-A6C34878D82A}">
                    <a16:rowId xmlns:a16="http://schemas.microsoft.com/office/drawing/2014/main" val="1801233995"/>
                  </a:ext>
                </a:extLst>
              </a:tr>
              <a:tr h="168855">
                <a:tc>
                  <a:txBody>
                    <a:bodyPr/>
                    <a:lstStyle/>
                    <a:p>
                      <a:pPr algn="l" fontAlgn="b"/>
                      <a:r>
                        <a:rPr lang="nl-NL" sz="1000" b="0" i="0" u="none" strike="noStrike">
                          <a:solidFill>
                            <a:srgbClr val="000000"/>
                          </a:solidFill>
                          <a:effectLst/>
                          <a:latin typeface="Calibri" panose="020F0502020204030204" pitchFamily="34" charset="0"/>
                        </a:rPr>
                        <a:t>PFAS</a:t>
                      </a:r>
                    </a:p>
                  </a:txBody>
                  <a:tcPr marL="5823" marR="5823" marT="5823" marB="0" anchor="b">
                    <a:lnL>
                      <a:noFill/>
                    </a:lnL>
                    <a:lnR>
                      <a:noFill/>
                    </a:lnR>
                    <a:lnT>
                      <a:noFill/>
                    </a:lnT>
                    <a:lnB>
                      <a:noFill/>
                    </a:lnB>
                    <a:noFill/>
                  </a:tcPr>
                </a:tc>
                <a:tc>
                  <a:txBody>
                    <a:bodyPr/>
                    <a:lstStyle/>
                    <a:p>
                      <a:pPr algn="ctr" fontAlgn="b"/>
                      <a:r>
                        <a:rPr lang="nl-NL" sz="1000" b="0" i="0" u="none" strike="noStrike">
                          <a:solidFill>
                            <a:srgbClr val="000000"/>
                          </a:solidFill>
                          <a:effectLst/>
                          <a:latin typeface="Calibri" panose="020F0502020204030204" pitchFamily="34" charset="0"/>
                        </a:rPr>
                        <a:t>Nee</a:t>
                      </a:r>
                    </a:p>
                  </a:txBody>
                  <a:tcPr marL="5823" marR="5823" marT="5823" marB="0" anchor="b">
                    <a:lnL>
                      <a:noFill/>
                    </a:lnL>
                    <a:lnR>
                      <a:noFill/>
                    </a:lnR>
                    <a:lnT>
                      <a:noFill/>
                    </a:lnT>
                    <a:lnB>
                      <a:noFill/>
                    </a:lnB>
                    <a:noFill/>
                  </a:tcPr>
                </a:tc>
                <a:tc>
                  <a:txBody>
                    <a:bodyPr/>
                    <a:lstStyle/>
                    <a:p>
                      <a:pPr algn="ctr" fontAlgn="b"/>
                      <a:r>
                        <a:rPr lang="nl-NL" sz="1000" b="0" i="0" u="none" strike="noStrike">
                          <a:solidFill>
                            <a:srgbClr val="000000"/>
                          </a:solidFill>
                          <a:effectLst/>
                          <a:latin typeface="Calibri" panose="020F0502020204030204" pitchFamily="34" charset="0"/>
                        </a:rPr>
                        <a:t>Nee</a:t>
                      </a:r>
                    </a:p>
                  </a:txBody>
                  <a:tcPr marL="5823" marR="5823" marT="5823" marB="0" anchor="b">
                    <a:lnL>
                      <a:noFill/>
                    </a:lnL>
                    <a:lnR>
                      <a:noFill/>
                    </a:lnR>
                    <a:lnT>
                      <a:noFill/>
                    </a:lnT>
                    <a:lnB>
                      <a:noFill/>
                    </a:lnB>
                    <a:noFill/>
                  </a:tcPr>
                </a:tc>
                <a:tc>
                  <a:txBody>
                    <a:bodyPr/>
                    <a:lstStyle/>
                    <a:p>
                      <a:pPr algn="ctr" fontAlgn="b"/>
                      <a:r>
                        <a:rPr lang="nl-NL" sz="1000" b="0" i="0" u="none" strike="noStrike">
                          <a:solidFill>
                            <a:srgbClr val="000000"/>
                          </a:solidFill>
                          <a:effectLst/>
                          <a:latin typeface="Calibri" panose="020F0502020204030204" pitchFamily="34" charset="0"/>
                        </a:rPr>
                        <a:t>Nee</a:t>
                      </a:r>
                    </a:p>
                  </a:txBody>
                  <a:tcPr marL="5823" marR="5823" marT="5823" marB="0" anchor="b">
                    <a:lnL>
                      <a:noFill/>
                    </a:lnL>
                    <a:lnR>
                      <a:noFill/>
                    </a:lnR>
                    <a:lnT>
                      <a:noFill/>
                    </a:lnT>
                    <a:lnB>
                      <a:noFill/>
                    </a:lnB>
                    <a:noFill/>
                  </a:tcPr>
                </a:tc>
                <a:tc>
                  <a:txBody>
                    <a:bodyPr/>
                    <a:lstStyle/>
                    <a:p>
                      <a:pPr algn="ctr" fontAlgn="b"/>
                      <a:r>
                        <a:rPr lang="nl-NL" sz="1000" b="0" i="0" u="none" strike="noStrike">
                          <a:solidFill>
                            <a:srgbClr val="000000"/>
                          </a:solidFill>
                          <a:effectLst/>
                          <a:latin typeface="Calibri" panose="020F0502020204030204" pitchFamily="34" charset="0"/>
                        </a:rPr>
                        <a:t>Nee</a:t>
                      </a:r>
                    </a:p>
                  </a:txBody>
                  <a:tcPr marL="5823" marR="5823" marT="5823" marB="0" anchor="b">
                    <a:lnL>
                      <a:noFill/>
                    </a:lnL>
                    <a:lnR>
                      <a:noFill/>
                    </a:lnR>
                    <a:lnT>
                      <a:noFill/>
                    </a:lnT>
                    <a:lnB>
                      <a:noFill/>
                    </a:lnB>
                    <a:noFill/>
                  </a:tcPr>
                </a:tc>
                <a:tc>
                  <a:txBody>
                    <a:bodyPr/>
                    <a:lstStyle/>
                    <a:p>
                      <a:pPr algn="ctr" fontAlgn="b"/>
                      <a:r>
                        <a:rPr lang="nl-NL" sz="1000" b="0" i="0" u="none" strike="noStrike">
                          <a:solidFill>
                            <a:srgbClr val="000000"/>
                          </a:solidFill>
                          <a:effectLst/>
                          <a:latin typeface="Calibri" panose="020F0502020204030204" pitchFamily="34" charset="0"/>
                        </a:rPr>
                        <a:t>Nee</a:t>
                      </a:r>
                    </a:p>
                  </a:txBody>
                  <a:tcPr marL="5823" marR="5823" marT="5823" marB="0" anchor="b">
                    <a:lnL>
                      <a:noFill/>
                    </a:lnL>
                    <a:lnR>
                      <a:noFill/>
                    </a:lnR>
                    <a:lnT>
                      <a:noFill/>
                    </a:lnT>
                    <a:lnB>
                      <a:noFill/>
                    </a:lnB>
                    <a:noFill/>
                  </a:tcPr>
                </a:tc>
                <a:tc>
                  <a:txBody>
                    <a:bodyPr/>
                    <a:lstStyle/>
                    <a:p>
                      <a:pPr algn="ctr" fontAlgn="b"/>
                      <a:r>
                        <a:rPr lang="nl-NL" sz="1000" b="0" i="0" u="none" strike="noStrike">
                          <a:solidFill>
                            <a:srgbClr val="000000"/>
                          </a:solidFill>
                          <a:effectLst/>
                          <a:latin typeface="Calibri" panose="020F0502020204030204" pitchFamily="34" charset="0"/>
                        </a:rPr>
                        <a:t>Nee</a:t>
                      </a:r>
                    </a:p>
                  </a:txBody>
                  <a:tcPr marL="5823" marR="5823" marT="5823" marB="0" anchor="b">
                    <a:lnL>
                      <a:noFill/>
                    </a:lnL>
                    <a:lnR>
                      <a:noFill/>
                    </a:lnR>
                    <a:lnT>
                      <a:noFill/>
                    </a:lnT>
                    <a:lnB>
                      <a:noFill/>
                    </a:lnB>
                    <a:noFill/>
                  </a:tcPr>
                </a:tc>
                <a:tc>
                  <a:txBody>
                    <a:bodyPr/>
                    <a:lstStyle/>
                    <a:p>
                      <a:pPr algn="ctr" fontAlgn="b"/>
                      <a:r>
                        <a:rPr lang="nl-NL" sz="1000" b="0" i="0" u="none" strike="noStrike">
                          <a:solidFill>
                            <a:srgbClr val="000000"/>
                          </a:solidFill>
                          <a:effectLst/>
                          <a:latin typeface="Calibri" panose="020F0502020204030204" pitchFamily="34" charset="0"/>
                        </a:rPr>
                        <a:t>Ja</a:t>
                      </a:r>
                    </a:p>
                  </a:txBody>
                  <a:tcPr marL="5823" marR="5823" marT="5823" marB="0" anchor="b">
                    <a:lnL>
                      <a:noFill/>
                    </a:lnL>
                    <a:lnR>
                      <a:noFill/>
                    </a:lnR>
                    <a:lnT>
                      <a:noFill/>
                    </a:lnT>
                    <a:lnB>
                      <a:noFill/>
                    </a:lnB>
                    <a:noFill/>
                  </a:tcPr>
                </a:tc>
                <a:tc>
                  <a:txBody>
                    <a:bodyPr/>
                    <a:lstStyle/>
                    <a:p>
                      <a:pPr algn="ctr" fontAlgn="b"/>
                      <a:r>
                        <a:rPr lang="nl-NL" sz="1000" b="0" i="0" u="none" strike="noStrike">
                          <a:solidFill>
                            <a:srgbClr val="000000"/>
                          </a:solidFill>
                          <a:effectLst/>
                          <a:latin typeface="Calibri" panose="020F0502020204030204" pitchFamily="34" charset="0"/>
                        </a:rPr>
                        <a:t>Ja</a:t>
                      </a:r>
                    </a:p>
                  </a:txBody>
                  <a:tcPr marL="5823" marR="5823" marT="5823" marB="0" anchor="b">
                    <a:lnL>
                      <a:noFill/>
                    </a:lnL>
                    <a:lnR>
                      <a:noFill/>
                    </a:lnR>
                    <a:lnT>
                      <a:noFill/>
                    </a:lnT>
                    <a:lnB>
                      <a:noFill/>
                    </a:lnB>
                    <a:noFill/>
                  </a:tcPr>
                </a:tc>
                <a:tc>
                  <a:txBody>
                    <a:bodyPr/>
                    <a:lstStyle/>
                    <a:p>
                      <a:pPr algn="ctr" fontAlgn="b"/>
                      <a:r>
                        <a:rPr lang="nl-NL" sz="1000" b="0" i="0" u="none" strike="noStrike">
                          <a:solidFill>
                            <a:srgbClr val="000000"/>
                          </a:solidFill>
                          <a:effectLst/>
                          <a:latin typeface="Calibri" panose="020F0502020204030204" pitchFamily="34" charset="0"/>
                        </a:rPr>
                        <a:t>Ja</a:t>
                      </a:r>
                    </a:p>
                  </a:txBody>
                  <a:tcPr marL="5823" marR="5823" marT="5823" marB="0" anchor="b">
                    <a:lnL>
                      <a:noFill/>
                    </a:lnL>
                    <a:lnR>
                      <a:noFill/>
                    </a:lnR>
                    <a:lnT>
                      <a:noFill/>
                    </a:lnT>
                    <a:lnB>
                      <a:noFill/>
                    </a:lnB>
                    <a:noFill/>
                  </a:tcPr>
                </a:tc>
                <a:tc>
                  <a:txBody>
                    <a:bodyPr/>
                    <a:lstStyle/>
                    <a:p>
                      <a:pPr algn="ctr" fontAlgn="b"/>
                      <a:r>
                        <a:rPr lang="nl-NL" sz="1000" b="0" i="0" u="none" strike="noStrike">
                          <a:solidFill>
                            <a:srgbClr val="000000"/>
                          </a:solidFill>
                          <a:effectLst/>
                          <a:latin typeface="Calibri" panose="020F0502020204030204" pitchFamily="34" charset="0"/>
                        </a:rPr>
                        <a:t>Nee</a:t>
                      </a:r>
                    </a:p>
                  </a:txBody>
                  <a:tcPr marL="5823" marR="5823" marT="5823" marB="0" anchor="b">
                    <a:lnL>
                      <a:noFill/>
                    </a:lnL>
                    <a:lnR>
                      <a:noFill/>
                    </a:lnR>
                    <a:lnT>
                      <a:noFill/>
                    </a:lnT>
                    <a:lnB>
                      <a:noFill/>
                    </a:lnB>
                    <a:noFill/>
                  </a:tcPr>
                </a:tc>
                <a:tc>
                  <a:txBody>
                    <a:bodyPr/>
                    <a:lstStyle/>
                    <a:p>
                      <a:pPr algn="ctr" fontAlgn="b"/>
                      <a:r>
                        <a:rPr lang="nl-NL" sz="1000" b="0" i="0" u="none" strike="noStrike">
                          <a:solidFill>
                            <a:srgbClr val="000000"/>
                          </a:solidFill>
                          <a:effectLst/>
                          <a:latin typeface="Calibri" panose="020F0502020204030204" pitchFamily="34" charset="0"/>
                        </a:rPr>
                        <a:t>?</a:t>
                      </a:r>
                    </a:p>
                  </a:txBody>
                  <a:tcPr marL="5823" marR="5823" marT="5823" marB="0" anchor="b">
                    <a:lnL>
                      <a:noFill/>
                    </a:lnL>
                    <a:lnR>
                      <a:noFill/>
                    </a:lnR>
                    <a:lnT>
                      <a:noFill/>
                    </a:lnT>
                    <a:lnB>
                      <a:noFill/>
                    </a:lnB>
                    <a:noFill/>
                  </a:tcPr>
                </a:tc>
                <a:tc>
                  <a:txBody>
                    <a:bodyPr/>
                    <a:lstStyle/>
                    <a:p>
                      <a:pPr algn="ctr" fontAlgn="b"/>
                      <a:r>
                        <a:rPr lang="nl-NL" sz="1000" b="0" i="0" u="none" strike="noStrike">
                          <a:solidFill>
                            <a:srgbClr val="000000"/>
                          </a:solidFill>
                          <a:effectLst/>
                          <a:latin typeface="Calibri" panose="020F0502020204030204" pitchFamily="34" charset="0"/>
                        </a:rPr>
                        <a:t>Nee</a:t>
                      </a:r>
                    </a:p>
                  </a:txBody>
                  <a:tcPr marL="5823" marR="5823" marT="5823" marB="0" anchor="b">
                    <a:lnL>
                      <a:noFill/>
                    </a:lnL>
                    <a:lnR>
                      <a:noFill/>
                    </a:lnR>
                    <a:lnT>
                      <a:noFill/>
                    </a:lnT>
                    <a:lnB>
                      <a:noFill/>
                    </a:lnB>
                    <a:noFill/>
                  </a:tcPr>
                </a:tc>
                <a:tc>
                  <a:txBody>
                    <a:bodyPr/>
                    <a:lstStyle/>
                    <a:p>
                      <a:pPr algn="ctr" fontAlgn="b"/>
                      <a:r>
                        <a:rPr lang="nl-NL" sz="1000" b="0" i="0" u="none" strike="noStrike">
                          <a:solidFill>
                            <a:srgbClr val="000000"/>
                          </a:solidFill>
                          <a:effectLst/>
                          <a:latin typeface="Calibri" panose="020F0502020204030204" pitchFamily="34" charset="0"/>
                        </a:rPr>
                        <a:t>Nee</a:t>
                      </a:r>
                    </a:p>
                  </a:txBody>
                  <a:tcPr marL="5823" marR="5823" marT="5823" marB="0" anchor="b">
                    <a:lnL>
                      <a:noFill/>
                    </a:lnL>
                    <a:lnR>
                      <a:noFill/>
                    </a:lnR>
                    <a:lnT>
                      <a:noFill/>
                    </a:lnT>
                    <a:lnB>
                      <a:noFill/>
                    </a:lnB>
                    <a:noFill/>
                  </a:tcPr>
                </a:tc>
                <a:tc>
                  <a:txBody>
                    <a:bodyPr/>
                    <a:lstStyle/>
                    <a:p>
                      <a:pPr algn="ctr" fontAlgn="b"/>
                      <a:r>
                        <a:rPr lang="nl-NL" sz="1000" b="0" i="0" u="none" strike="noStrike">
                          <a:solidFill>
                            <a:srgbClr val="000000"/>
                          </a:solidFill>
                          <a:effectLst/>
                          <a:latin typeface="Calibri" panose="020F0502020204030204" pitchFamily="34" charset="0"/>
                        </a:rPr>
                        <a:t>Nee</a:t>
                      </a:r>
                    </a:p>
                  </a:txBody>
                  <a:tcPr marL="5823" marR="5823" marT="5823" marB="0" anchor="b">
                    <a:lnL>
                      <a:noFill/>
                    </a:lnL>
                    <a:lnR>
                      <a:noFill/>
                    </a:lnR>
                    <a:lnT>
                      <a:noFill/>
                    </a:lnT>
                    <a:lnB>
                      <a:noFill/>
                    </a:lnB>
                    <a:noFill/>
                  </a:tcPr>
                </a:tc>
                <a:tc>
                  <a:txBody>
                    <a:bodyPr/>
                    <a:lstStyle/>
                    <a:p>
                      <a:pPr algn="ctr" fontAlgn="b"/>
                      <a:r>
                        <a:rPr lang="nl-NL" sz="1000" b="0" i="0" u="none" strike="noStrike">
                          <a:solidFill>
                            <a:srgbClr val="000000"/>
                          </a:solidFill>
                          <a:effectLst/>
                          <a:latin typeface="Calibri" panose="020F0502020204030204" pitchFamily="34" charset="0"/>
                        </a:rPr>
                        <a:t>Nee</a:t>
                      </a:r>
                    </a:p>
                  </a:txBody>
                  <a:tcPr marL="5823" marR="5823" marT="5823" marB="0" anchor="b">
                    <a:lnL>
                      <a:noFill/>
                    </a:lnL>
                    <a:lnR>
                      <a:noFill/>
                    </a:lnR>
                    <a:lnT>
                      <a:noFill/>
                    </a:lnT>
                    <a:lnB>
                      <a:noFill/>
                    </a:lnB>
                    <a:noFill/>
                  </a:tcPr>
                </a:tc>
                <a:tc>
                  <a:txBody>
                    <a:bodyPr/>
                    <a:lstStyle/>
                    <a:p>
                      <a:pPr algn="ctr" fontAlgn="b"/>
                      <a:r>
                        <a:rPr lang="nl-NL" sz="1000" b="0" i="0" u="none" strike="noStrike" dirty="0">
                          <a:solidFill>
                            <a:srgbClr val="000000"/>
                          </a:solidFill>
                          <a:effectLst/>
                          <a:latin typeface="Calibri" panose="020F0502020204030204" pitchFamily="34" charset="0"/>
                        </a:rPr>
                        <a:t>Nee</a:t>
                      </a:r>
                    </a:p>
                  </a:txBody>
                  <a:tcPr marL="5823" marR="5823" marT="5823" marB="0" anchor="b">
                    <a:lnL>
                      <a:noFill/>
                    </a:lnL>
                    <a:lnR>
                      <a:noFill/>
                    </a:lnR>
                    <a:lnT>
                      <a:noFill/>
                    </a:lnT>
                    <a:lnB>
                      <a:noFill/>
                    </a:lnB>
                    <a:noFill/>
                  </a:tcPr>
                </a:tc>
                <a:extLst>
                  <a:ext uri="{0D108BD9-81ED-4DB2-BD59-A6C34878D82A}">
                    <a16:rowId xmlns:a16="http://schemas.microsoft.com/office/drawing/2014/main" val="3082677258"/>
                  </a:ext>
                </a:extLst>
              </a:tr>
            </a:tbl>
          </a:graphicData>
        </a:graphic>
      </p:graphicFrame>
    </p:spTree>
    <p:extLst>
      <p:ext uri="{BB962C8B-B14F-4D97-AF65-F5344CB8AC3E}">
        <p14:creationId xmlns:p14="http://schemas.microsoft.com/office/powerpoint/2010/main" val="8645418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B3FE2826-826C-F66D-475D-01A3D687A14A}"/>
              </a:ext>
            </a:extLst>
          </p:cNvPr>
          <p:cNvPicPr>
            <a:picLocks noChangeAspect="1"/>
          </p:cNvPicPr>
          <p:nvPr/>
        </p:nvPicPr>
        <p:blipFill rotWithShape="1">
          <a:blip r:embed="rId2">
            <a:alphaModFix amt="15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b="15679"/>
          <a:stretch/>
        </p:blipFill>
        <p:spPr>
          <a:xfrm>
            <a:off x="1839598" y="1"/>
            <a:ext cx="8789124" cy="6858000"/>
          </a:xfrm>
          <a:prstGeom prst="rect">
            <a:avLst/>
          </a:prstGeom>
          <a:effectLst/>
        </p:spPr>
      </p:pic>
      <p:pic>
        <p:nvPicPr>
          <p:cNvPr id="5" name="Afbeelding 4">
            <a:extLst>
              <a:ext uri="{FF2B5EF4-FFF2-40B4-BE49-F238E27FC236}">
                <a16:creationId xmlns:a16="http://schemas.microsoft.com/office/drawing/2014/main" id="{C6AC9AE0-E3D3-00A2-B408-C5A8B95A1F2A}"/>
              </a:ext>
            </a:extLst>
          </p:cNvPr>
          <p:cNvPicPr>
            <a:picLocks noChangeAspect="1"/>
          </p:cNvPicPr>
          <p:nvPr/>
        </p:nvPicPr>
        <p:blipFill>
          <a:blip r:embed="rId4"/>
          <a:stretch>
            <a:fillRect/>
          </a:stretch>
        </p:blipFill>
        <p:spPr>
          <a:xfrm>
            <a:off x="523285" y="637308"/>
            <a:ext cx="1476387" cy="1276165"/>
          </a:xfrm>
          <a:prstGeom prst="rect">
            <a:avLst/>
          </a:prstGeom>
        </p:spPr>
      </p:pic>
      <mc:AlternateContent xmlns:mc="http://schemas.openxmlformats.org/markup-compatibility/2006">
        <mc:Choice xmlns:am3d="http://schemas.microsoft.com/office/drawing/2017/model3d" Requires="am3d">
          <p:graphicFrame>
            <p:nvGraphicFramePr>
              <p:cNvPr id="2" name="3D-model 1" descr="Gas Cylinder">
                <a:extLst>
                  <a:ext uri="{FF2B5EF4-FFF2-40B4-BE49-F238E27FC236}">
                    <a16:creationId xmlns:a16="http://schemas.microsoft.com/office/drawing/2014/main" id="{41D0F91F-B4B6-791B-C202-667AA0160BB3}"/>
                  </a:ext>
                </a:extLst>
              </p:cNvPr>
              <p:cNvGraphicFramePr>
                <a:graphicFrameLocks noChangeAspect="1"/>
              </p:cNvGraphicFramePr>
              <p:nvPr>
                <p:extLst>
                  <p:ext uri="{D42A27DB-BD31-4B8C-83A1-F6EECF244321}">
                    <p14:modId xmlns:p14="http://schemas.microsoft.com/office/powerpoint/2010/main" val="3090041602"/>
                  </p:ext>
                </p:extLst>
              </p:nvPr>
            </p:nvGraphicFramePr>
            <p:xfrm>
              <a:off x="566812" y="2267674"/>
              <a:ext cx="1236428" cy="2206550"/>
            </p:xfrm>
            <a:graphic>
              <a:graphicData uri="http://schemas.microsoft.com/office/drawing/2017/model3d">
                <am3d:model3d r:embed="rId5">
                  <am3d:spPr>
                    <a:xfrm>
                      <a:off x="0" y="0"/>
                      <a:ext cx="1236428" cy="2206550"/>
                    </a:xfrm>
                    <a:prstGeom prst="rect">
                      <a:avLst/>
                    </a:prstGeom>
                  </am3d:spPr>
                  <am3d:camera>
                    <am3d:pos x="0" y="0" z="60365860"/>
                    <am3d:up dx="0" dy="36000000" dz="0"/>
                    <am3d:lookAt x="0" y="0" z="0"/>
                    <am3d:perspective fov="2700000"/>
                  </am3d:camera>
                  <am3d:trans>
                    <am3d:meterPerModelUnit n="468810" d="1000000"/>
                    <am3d:preTrans dx="-1" dy="-1142605" dz="-175"/>
                    <am3d:scale>
                      <am3d:sx n="1000000" d="1000000"/>
                      <am3d:sy n="1000000" d="1000000"/>
                      <am3d:sz n="1000000" d="1000000"/>
                    </am3d:scale>
                    <am3d:rot ax="1719826" ay="1104410" az="587606"/>
                    <am3d:postTrans dx="0" dy="0" dz="0"/>
                  </am3d:trans>
                  <am3d:raster rName="Office3DRenderer" rVer="16.0.8326">
                    <am3d:blip r:embed="rId6"/>
                  </am3d:raster>
                  <am3d:objViewport viewportSz="266307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 name="3D-model 1" descr="Gas Cylinder">
                <a:extLst>
                  <a:ext uri="{FF2B5EF4-FFF2-40B4-BE49-F238E27FC236}">
                    <a16:creationId xmlns:a16="http://schemas.microsoft.com/office/drawing/2014/main" id="{41D0F91F-B4B6-791B-C202-667AA0160BB3}"/>
                  </a:ext>
                </a:extLst>
              </p:cNvPr>
              <p:cNvPicPr>
                <a:picLocks noGrp="1" noRot="1" noChangeAspect="1" noMove="1" noResize="1" noEditPoints="1" noAdjustHandles="1" noChangeArrowheads="1" noChangeShapeType="1" noCrop="1"/>
              </p:cNvPicPr>
              <p:nvPr/>
            </p:nvPicPr>
            <p:blipFill>
              <a:blip r:embed="rId6"/>
              <a:stretch>
                <a:fillRect/>
              </a:stretch>
            </p:blipFill>
            <p:spPr>
              <a:xfrm>
                <a:off x="566812" y="2267674"/>
                <a:ext cx="1236428" cy="2206550"/>
              </a:xfrm>
              <a:prstGeom prst="rect">
                <a:avLst/>
              </a:prstGeom>
            </p:spPr>
          </p:pic>
        </mc:Fallback>
      </mc:AlternateContent>
      <p:sp>
        <p:nvSpPr>
          <p:cNvPr id="3" name="Tekstvak 2">
            <a:extLst>
              <a:ext uri="{FF2B5EF4-FFF2-40B4-BE49-F238E27FC236}">
                <a16:creationId xmlns:a16="http://schemas.microsoft.com/office/drawing/2014/main" id="{D9AD172D-42AD-48E6-C5DE-8A5A08C376FE}"/>
              </a:ext>
            </a:extLst>
          </p:cNvPr>
          <p:cNvSpPr txBox="1"/>
          <p:nvPr/>
        </p:nvSpPr>
        <p:spPr>
          <a:xfrm>
            <a:off x="1999672" y="544945"/>
            <a:ext cx="9317679" cy="6340197"/>
          </a:xfrm>
          <a:prstGeom prst="rect">
            <a:avLst/>
          </a:prstGeom>
          <a:noFill/>
        </p:spPr>
        <p:txBody>
          <a:bodyPr wrap="none" rtlCol="0">
            <a:spAutoFit/>
          </a:bodyPr>
          <a:lstStyle/>
          <a:p>
            <a:r>
              <a:rPr lang="nl-NL" sz="1400" dirty="0"/>
              <a:t>Welke oplossing is nu ideaal om de bestaande ‘vervuilende’ koudemiddelen uit te faseren?</a:t>
            </a:r>
          </a:p>
          <a:p>
            <a:pPr marL="285750" indent="-285750">
              <a:buFont typeface="Arial" panose="020B0604020202020204" pitchFamily="34" charset="0"/>
              <a:buChar char="•"/>
            </a:pPr>
            <a:r>
              <a:rPr lang="nl-NL" sz="1400" dirty="0"/>
              <a:t>Installaties uitvoeren met natuurlijke koudemiddelen?</a:t>
            </a:r>
          </a:p>
          <a:p>
            <a:pPr marL="285750" indent="-285750">
              <a:buFont typeface="Arial" panose="020B0604020202020204" pitchFamily="34" charset="0"/>
              <a:buChar char="•"/>
            </a:pPr>
            <a:r>
              <a:rPr lang="nl-NL" sz="1400" dirty="0"/>
              <a:t>Installaties bouwen en vullen met bijvoorbeeld R455a? (lage GWP waarde &lt; 150) Andere opties mogelijk!</a:t>
            </a:r>
          </a:p>
          <a:p>
            <a:pPr marL="285750" indent="-285750">
              <a:buFont typeface="Arial" panose="020B0604020202020204" pitchFamily="34" charset="0"/>
              <a:buChar char="•"/>
            </a:pPr>
            <a:endParaRPr lang="nl-NL" sz="1400" dirty="0"/>
          </a:p>
          <a:p>
            <a:r>
              <a:rPr lang="nl-NL" sz="1400" b="1" dirty="0"/>
              <a:t>Welk koudemiddel in welke situatie?</a:t>
            </a:r>
          </a:p>
          <a:p>
            <a:r>
              <a:rPr lang="nl-NL" sz="1400" dirty="0"/>
              <a:t>Op deze simpele vraag is geen simpel antwoord mogelijk. Als eerste dient er samen met de gebruiker gekeken </a:t>
            </a:r>
          </a:p>
          <a:p>
            <a:r>
              <a:rPr lang="nl-NL" sz="1400" dirty="0"/>
              <a:t>te worden waarvoor de installatie gebruikt gaat worden. Is het een kleine koel- of vriescel voor bv. een horecalocatie, </a:t>
            </a:r>
          </a:p>
          <a:p>
            <a:r>
              <a:rPr lang="nl-NL" sz="1400" dirty="0"/>
              <a:t>dan zal het koudemiddel R455a prima voldoen. Voordelen van dit koudemiddel zijn de lage GWP waarde van &lt;150,</a:t>
            </a:r>
          </a:p>
          <a:p>
            <a:r>
              <a:rPr lang="nl-NL" sz="1400" dirty="0"/>
              <a:t>waardoor dit koudemiddel een oplossing is voor de langere termijn. Gaat het echter om een meer complexere installatie,</a:t>
            </a:r>
          </a:p>
          <a:p>
            <a:r>
              <a:rPr lang="nl-NL" sz="1400" dirty="0"/>
              <a:t>dan zal wellicht CO</a:t>
            </a:r>
            <a:r>
              <a:rPr lang="nl-NL" sz="900" dirty="0"/>
              <a:t>2</a:t>
            </a:r>
            <a:r>
              <a:rPr lang="nl-NL" sz="1400" dirty="0"/>
              <a:t> of ammoniak meer toepasselijk zijn. Denk hierbij ook aan de situatie dat grootverbruikers de </a:t>
            </a:r>
          </a:p>
          <a:p>
            <a:r>
              <a:rPr lang="nl-NL" sz="1400" dirty="0"/>
              <a:t>verplichting hebben om tijdens een nieuw- of verbouw helder aan te geven dat alles op een zo duurzaam mogelijke manier</a:t>
            </a:r>
          </a:p>
          <a:p>
            <a:r>
              <a:rPr lang="nl-NL" sz="1400" dirty="0"/>
              <a:t>is uitgevraagd en uiteindelijk gebouwd. Kleinere ondernemingen hebben deze verplichting nog niet.</a:t>
            </a:r>
          </a:p>
          <a:p>
            <a:r>
              <a:rPr lang="nl-NL" sz="1400" dirty="0"/>
              <a:t>Echter zal ook de ‘groene’ uitstraling van een bedrijf de doorslag kunnen geven met welke installatie er gewerkt gaat </a:t>
            </a:r>
          </a:p>
          <a:p>
            <a:r>
              <a:rPr lang="nl-NL" sz="1400" dirty="0"/>
              <a:t>worden. Retail en industrie hebben CO</a:t>
            </a:r>
            <a:r>
              <a:rPr lang="nl-NL" sz="900" dirty="0"/>
              <a:t>2</a:t>
            </a:r>
            <a:r>
              <a:rPr lang="nl-NL" sz="1400" dirty="0"/>
              <a:t> en ammoniak allang omarmd en wordt daar veelvuldig toegepast. Helaas zijn de</a:t>
            </a:r>
          </a:p>
          <a:p>
            <a:r>
              <a:rPr lang="nl-NL" sz="1400" dirty="0"/>
              <a:t>prijzen van deze installaties nog niet interessant voor de kleinere retailer of horecaondernemer. Buiten de prijs kent</a:t>
            </a:r>
          </a:p>
          <a:p>
            <a:r>
              <a:rPr lang="nl-NL" sz="1400" dirty="0"/>
              <a:t>ammoniak een scherp toezicht (lees vergunningsplicht) als het gaat om locatie en hoeveelheid vulling. </a:t>
            </a:r>
          </a:p>
          <a:p>
            <a:r>
              <a:rPr lang="nl-NL" sz="1400" dirty="0"/>
              <a:t>Hiermee blijft CO</a:t>
            </a:r>
            <a:r>
              <a:rPr lang="nl-NL" sz="900" dirty="0"/>
              <a:t>2</a:t>
            </a:r>
            <a:r>
              <a:rPr lang="nl-NL" sz="1400" dirty="0"/>
              <a:t> een voorsprong houden op ammoniak. CO</a:t>
            </a:r>
            <a:r>
              <a:rPr lang="nl-NL" sz="900" dirty="0"/>
              <a:t>2</a:t>
            </a:r>
            <a:r>
              <a:rPr lang="nl-NL" sz="1400" dirty="0"/>
              <a:t> kent minder/geen belemmeringen als het gaat om locatie.</a:t>
            </a:r>
          </a:p>
          <a:p>
            <a:r>
              <a:rPr lang="nl-NL" sz="1400" dirty="0"/>
              <a:t>CO</a:t>
            </a:r>
            <a:r>
              <a:rPr lang="nl-NL" sz="900" dirty="0"/>
              <a:t>2</a:t>
            </a:r>
            <a:r>
              <a:rPr lang="nl-NL" sz="1400" dirty="0"/>
              <a:t> wordt op dit moment veel toegepast, ook in de wat kleinere </a:t>
            </a:r>
            <a:r>
              <a:rPr lang="nl-NL" sz="1400" dirty="0" err="1"/>
              <a:t>retailzaken</a:t>
            </a:r>
            <a:r>
              <a:rPr lang="nl-NL" sz="1400" dirty="0"/>
              <a:t> en ook de horeca heeft dit koudemiddel ontdekt.</a:t>
            </a:r>
          </a:p>
          <a:p>
            <a:r>
              <a:rPr lang="nl-NL" sz="1400" dirty="0"/>
              <a:t>Uiteraard gaat dit niet over de kroeg om de hoek, maar diverse hotelketens hebben besloten om alleen nog maar te </a:t>
            </a:r>
          </a:p>
          <a:p>
            <a:r>
              <a:rPr lang="nl-NL" sz="1400" dirty="0"/>
              <a:t>koelen met CO</a:t>
            </a:r>
            <a:r>
              <a:rPr lang="nl-NL" sz="900" dirty="0"/>
              <a:t>2</a:t>
            </a:r>
            <a:r>
              <a:rPr lang="nl-NL" sz="1400" dirty="0"/>
              <a:t> installaties. De kostenverhouding is op dit moment nog een factor 2 tot 2,5 ten opzichte van </a:t>
            </a:r>
          </a:p>
          <a:p>
            <a:r>
              <a:rPr lang="nl-NL" sz="1400" dirty="0"/>
              <a:t>conventionele installaties. Echter gezien de problematiek ten aanzien van de bestaande HFK koudemiddelen</a:t>
            </a:r>
          </a:p>
          <a:p>
            <a:r>
              <a:rPr lang="nl-NL" sz="1400" dirty="0"/>
              <a:t>en de grotere productieaantallen van CO</a:t>
            </a:r>
            <a:r>
              <a:rPr lang="nl-NL" sz="900" dirty="0"/>
              <a:t>2</a:t>
            </a:r>
            <a:r>
              <a:rPr lang="nl-NL" sz="1400" dirty="0"/>
              <a:t> installaties en randapparatuur, is de verwachting dat dit in de komende jaren</a:t>
            </a:r>
          </a:p>
          <a:p>
            <a:r>
              <a:rPr lang="nl-NL" sz="1400" dirty="0"/>
              <a:t>zal veranderen in het voordeel van CO</a:t>
            </a:r>
            <a:r>
              <a:rPr lang="nl-NL" sz="900" dirty="0"/>
              <a:t>2</a:t>
            </a:r>
            <a:r>
              <a:rPr lang="nl-NL" sz="1400" dirty="0"/>
              <a:t>. Worden CO</a:t>
            </a:r>
            <a:r>
              <a:rPr lang="nl-NL" sz="900" dirty="0"/>
              <a:t>2</a:t>
            </a:r>
            <a:r>
              <a:rPr lang="nl-NL" sz="1400" dirty="0"/>
              <a:t> installaties dan goedkoper dan conventioneel? Nee, de verwachting </a:t>
            </a:r>
          </a:p>
          <a:p>
            <a:r>
              <a:rPr lang="nl-NL" sz="1400" dirty="0"/>
              <a:t>is dat de prijzen meer naar elkaar toegroeien, maar CO</a:t>
            </a:r>
            <a:r>
              <a:rPr lang="nl-NL" sz="900" dirty="0"/>
              <a:t>2</a:t>
            </a:r>
            <a:r>
              <a:rPr lang="nl-NL" sz="1400" dirty="0"/>
              <a:t> zal uiteindelijk qua materialen duurder blijven dan conventioneel.</a:t>
            </a:r>
          </a:p>
          <a:p>
            <a:r>
              <a:rPr lang="nl-NL" sz="1400" dirty="0"/>
              <a:t>De doorslag zal komen door de betaalbaarheid en beschikbaarheid van </a:t>
            </a:r>
            <a:r>
              <a:rPr lang="nl-NL" sz="1400" dirty="0" err="1"/>
              <a:t>HFK’s</a:t>
            </a:r>
            <a:r>
              <a:rPr lang="nl-NL" sz="1400" dirty="0"/>
              <a:t>. Als de EU regels blijft aanscherpen, en zo ziet </a:t>
            </a:r>
          </a:p>
          <a:p>
            <a:r>
              <a:rPr lang="nl-NL" sz="1400" dirty="0"/>
              <a:t>het er nu naar uit, dan zal de overstap naar natuurlijke koudemiddelen uiteindelijk gemaakt worden.</a:t>
            </a:r>
          </a:p>
          <a:p>
            <a:endParaRPr lang="nl-NL" sz="1400" dirty="0"/>
          </a:p>
          <a:p>
            <a:pPr marL="285750" indent="-285750">
              <a:buFont typeface="Arial" panose="020B0604020202020204" pitchFamily="34" charset="0"/>
              <a:buChar char="•"/>
            </a:pPr>
            <a:endParaRPr lang="nl-NL" sz="1400" dirty="0"/>
          </a:p>
        </p:txBody>
      </p:sp>
    </p:spTree>
    <p:extLst>
      <p:ext uri="{BB962C8B-B14F-4D97-AF65-F5344CB8AC3E}">
        <p14:creationId xmlns:p14="http://schemas.microsoft.com/office/powerpoint/2010/main" val="12770208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FB2C396B-3268-2DF7-53E7-7F03FA11A472}"/>
              </a:ext>
            </a:extLst>
          </p:cNvPr>
          <p:cNvSpPr txBox="1"/>
          <p:nvPr/>
        </p:nvSpPr>
        <p:spPr>
          <a:xfrm>
            <a:off x="955296" y="642287"/>
            <a:ext cx="7697947" cy="5632311"/>
          </a:xfrm>
          <a:prstGeom prst="rect">
            <a:avLst/>
          </a:prstGeom>
          <a:noFill/>
        </p:spPr>
        <p:txBody>
          <a:bodyPr wrap="square">
            <a:spAutoFit/>
          </a:bodyPr>
          <a:lstStyle/>
          <a:p>
            <a:pPr algn="l"/>
            <a:r>
              <a:rPr lang="nl-NL" b="1" i="0" dirty="0">
                <a:solidFill>
                  <a:srgbClr val="121314"/>
                </a:solidFill>
                <a:effectLst/>
                <a:highlight>
                  <a:srgbClr val="FFFFFF"/>
                </a:highlight>
                <a:latin typeface="Open Sans" panose="020B0606030504020204" pitchFamily="34" charset="0"/>
              </a:rPr>
              <a:t>Verplichte certificering</a:t>
            </a:r>
          </a:p>
          <a:p>
            <a:pPr algn="l"/>
            <a:r>
              <a:rPr lang="nl-NL" b="0" i="0" dirty="0">
                <a:solidFill>
                  <a:srgbClr val="121314"/>
                </a:solidFill>
                <a:effectLst/>
                <a:highlight>
                  <a:srgbClr val="FFFFFF"/>
                </a:highlight>
                <a:latin typeface="Open Sans" panose="020B0606030504020204" pitchFamily="34" charset="0"/>
              </a:rPr>
              <a:t>De Europese Commissie pleit al langer voor snellere introductie van alternatieve koudemiddelen, waaronder koolwaterstoffen en CO2. Maar omdat deze hun eigen problemen met zich meebrengen (koolwaterstoffen zijn brandbaar), vindt de Commissie het nodig dat deze alternatieve gassen, net als de f-gassen, onder een verplicht certificatieschema moeten vallen</a:t>
            </a:r>
            <a:r>
              <a:rPr lang="nl-NL" dirty="0">
                <a:solidFill>
                  <a:srgbClr val="121314"/>
                </a:solidFill>
                <a:highlight>
                  <a:srgbClr val="FFFFFF"/>
                </a:highlight>
                <a:latin typeface="Open Sans" panose="020B0606030504020204" pitchFamily="34" charset="0"/>
              </a:rPr>
              <a:t>, onafhankelijk van de vulling!</a:t>
            </a:r>
            <a:endParaRPr lang="nl-NL" b="0" i="0" dirty="0">
              <a:solidFill>
                <a:srgbClr val="121314"/>
              </a:solidFill>
              <a:effectLst/>
              <a:highlight>
                <a:srgbClr val="FFFFFF"/>
              </a:highlight>
              <a:latin typeface="Open Sans" panose="020B0606030504020204" pitchFamily="34" charset="0"/>
            </a:endParaRPr>
          </a:p>
          <a:p>
            <a:pPr algn="l"/>
            <a:endParaRPr lang="nl-NL" b="0" i="0" dirty="0">
              <a:solidFill>
                <a:srgbClr val="121314"/>
              </a:solidFill>
              <a:effectLst/>
              <a:highlight>
                <a:srgbClr val="FFFFFF"/>
              </a:highlight>
              <a:latin typeface="Open Sans" panose="020B0606030504020204" pitchFamily="34" charset="0"/>
            </a:endParaRPr>
          </a:p>
          <a:p>
            <a:pPr algn="l"/>
            <a:r>
              <a:rPr lang="nl-NL" b="0" i="0" dirty="0">
                <a:solidFill>
                  <a:srgbClr val="121314"/>
                </a:solidFill>
                <a:effectLst/>
                <a:highlight>
                  <a:srgbClr val="FFFFFF"/>
                </a:highlight>
                <a:latin typeface="Open Sans" panose="020B0606030504020204" pitchFamily="34" charset="0"/>
              </a:rPr>
              <a:t>Dat betekent dat het installeren en onderhouden van bijvoorbeeld airco’s en warmtepompen met alternatieve koudemiddelen straks alleen nog maar mag gebeuren door personen en bedrijven die gecertificeerd zijn. Of dat voor de markt van propaanwarmtepompen grote consequenties zal hebben valt nog te betwijfelen. De meeste propaanwarmtepompen zijn namelijk </a:t>
            </a:r>
            <a:r>
              <a:rPr lang="nl-NL" b="0" i="0" dirty="0" err="1">
                <a:solidFill>
                  <a:srgbClr val="121314"/>
                </a:solidFill>
                <a:effectLst/>
                <a:highlight>
                  <a:srgbClr val="FFFFFF"/>
                </a:highlight>
                <a:latin typeface="Open Sans" panose="020B0606030504020204" pitchFamily="34" charset="0"/>
              </a:rPr>
              <a:t>monoblocks</a:t>
            </a:r>
            <a:r>
              <a:rPr lang="nl-NL" b="0" i="0" dirty="0">
                <a:solidFill>
                  <a:srgbClr val="121314"/>
                </a:solidFill>
                <a:effectLst/>
                <a:highlight>
                  <a:srgbClr val="FFFFFF"/>
                </a:highlight>
                <a:latin typeface="Open Sans" panose="020B0606030504020204" pitchFamily="34" charset="0"/>
              </a:rPr>
              <a:t>, waar het koudemiddel in een gesloten circuit zit, waar de monteur helemaal niet bij hoeft te komen</a:t>
            </a:r>
          </a:p>
          <a:p>
            <a:pPr algn="l"/>
            <a:endParaRPr lang="nl-NL" dirty="0">
              <a:solidFill>
                <a:srgbClr val="121314"/>
              </a:solidFill>
              <a:highlight>
                <a:srgbClr val="FFFFFF"/>
              </a:highlight>
              <a:latin typeface="Open Sans" panose="020B0606030504020204" pitchFamily="34" charset="0"/>
            </a:endParaRPr>
          </a:p>
          <a:p>
            <a:pPr algn="l"/>
            <a:r>
              <a:rPr lang="nl-NL" dirty="0">
                <a:solidFill>
                  <a:srgbClr val="121314"/>
                </a:solidFill>
                <a:highlight>
                  <a:srgbClr val="FFFFFF"/>
                </a:highlight>
                <a:latin typeface="Open Sans" panose="020B0606030504020204" pitchFamily="34" charset="0"/>
              </a:rPr>
              <a:t>Iedere monteur werkzaam met F-Gassen, propaan, CO2 en ammoniak, dient een certificaat te behalen waarmee hij aantoont om veilig te kunnen werken met deze middelen. Zogenaamde ACB certificering</a:t>
            </a:r>
            <a:endParaRPr lang="nl-NL" b="0" i="0" dirty="0">
              <a:solidFill>
                <a:srgbClr val="121314"/>
              </a:solidFill>
              <a:effectLst/>
              <a:highlight>
                <a:srgbClr val="FFFFFF"/>
              </a:highlight>
              <a:latin typeface="Open Sans" panose="020B0606030504020204" pitchFamily="34" charset="0"/>
            </a:endParaRPr>
          </a:p>
        </p:txBody>
      </p:sp>
      <p:pic>
        <p:nvPicPr>
          <p:cNvPr id="4" name="Afbeelding 3">
            <a:extLst>
              <a:ext uri="{FF2B5EF4-FFF2-40B4-BE49-F238E27FC236}">
                <a16:creationId xmlns:a16="http://schemas.microsoft.com/office/drawing/2014/main" id="{F5027FA3-D206-8A09-A351-1415A5601353}"/>
              </a:ext>
            </a:extLst>
          </p:cNvPr>
          <p:cNvPicPr>
            <a:picLocks noChangeAspect="1"/>
          </p:cNvPicPr>
          <p:nvPr/>
        </p:nvPicPr>
        <p:blipFill rotWithShape="1">
          <a:blip r:embed="rId3">
            <a:alphaModFix amt="15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b="15679"/>
          <a:stretch/>
        </p:blipFill>
        <p:spPr>
          <a:xfrm>
            <a:off x="1839598" y="1"/>
            <a:ext cx="8789124" cy="6858000"/>
          </a:xfrm>
          <a:prstGeom prst="rect">
            <a:avLst/>
          </a:prstGeom>
          <a:effectLst/>
        </p:spPr>
      </p:pic>
    </p:spTree>
    <p:extLst>
      <p:ext uri="{BB962C8B-B14F-4D97-AF65-F5344CB8AC3E}">
        <p14:creationId xmlns:p14="http://schemas.microsoft.com/office/powerpoint/2010/main" val="33369861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46E673DC-E3B1-B736-67E1-2A134065A788}"/>
              </a:ext>
            </a:extLst>
          </p:cNvPr>
          <p:cNvSpPr txBox="1"/>
          <p:nvPr/>
        </p:nvSpPr>
        <p:spPr>
          <a:xfrm>
            <a:off x="791852" y="824845"/>
            <a:ext cx="10529740" cy="3970318"/>
          </a:xfrm>
          <a:prstGeom prst="rect">
            <a:avLst/>
          </a:prstGeom>
          <a:noFill/>
        </p:spPr>
        <p:txBody>
          <a:bodyPr wrap="square" rtlCol="0">
            <a:spAutoFit/>
          </a:bodyPr>
          <a:lstStyle/>
          <a:p>
            <a:r>
              <a:rPr lang="nl-NL" sz="1400" b="1" dirty="0"/>
              <a:t>Feiten en fabels?!</a:t>
            </a:r>
          </a:p>
          <a:p>
            <a:endParaRPr lang="nl-NL" sz="1400" b="1" dirty="0"/>
          </a:p>
          <a:p>
            <a:r>
              <a:rPr lang="nl-NL" sz="1400" b="1" dirty="0"/>
              <a:t>Feiten:</a:t>
            </a:r>
          </a:p>
          <a:p>
            <a:pPr marL="285750" indent="-285750">
              <a:buFont typeface="Wingdings" panose="05000000000000000000" pitchFamily="2" charset="2"/>
              <a:buChar char="Ø"/>
            </a:pPr>
            <a:r>
              <a:rPr lang="nl-NL" sz="1400" dirty="0"/>
              <a:t>Uitfasering koelgassen met een hoge GWP waarde</a:t>
            </a:r>
          </a:p>
          <a:p>
            <a:pPr marL="285750" indent="-285750">
              <a:buFont typeface="Wingdings" panose="05000000000000000000" pitchFamily="2" charset="2"/>
              <a:buChar char="Ø"/>
            </a:pPr>
            <a:r>
              <a:rPr lang="nl-NL" sz="1400" dirty="0"/>
              <a:t>Uitfasering koudemiddelen met PFAS stoffen</a:t>
            </a:r>
          </a:p>
          <a:p>
            <a:pPr marL="285750" indent="-285750">
              <a:buFont typeface="Wingdings" panose="05000000000000000000" pitchFamily="2" charset="2"/>
              <a:buChar char="Ø"/>
            </a:pPr>
            <a:r>
              <a:rPr lang="nl-NL" sz="1400" dirty="0"/>
              <a:t>Certificering om te mogen werken met de ‘</a:t>
            </a:r>
            <a:r>
              <a:rPr lang="nl-NL" sz="1400" dirty="0" err="1"/>
              <a:t>nieuwe’koudemiddelen</a:t>
            </a:r>
            <a:r>
              <a:rPr lang="nl-NL" sz="1400" dirty="0"/>
              <a:t> (zogenaamde ACB diploma)</a:t>
            </a:r>
          </a:p>
          <a:p>
            <a:pPr marL="285750" indent="-285750">
              <a:buFont typeface="Wingdings" panose="05000000000000000000" pitchFamily="2" charset="2"/>
              <a:buChar char="Ø"/>
            </a:pPr>
            <a:r>
              <a:rPr lang="nl-NL" sz="1400" dirty="0"/>
              <a:t>Elke 5 jaar her-certificering voor een ieder die er mee werkt</a:t>
            </a:r>
          </a:p>
          <a:p>
            <a:pPr marL="285750" indent="-285750">
              <a:buFont typeface="Wingdings" panose="05000000000000000000" pitchFamily="2" charset="2"/>
              <a:buChar char="Ø"/>
            </a:pPr>
            <a:r>
              <a:rPr lang="nl-NL" sz="1400" dirty="0"/>
              <a:t>Installaties bijvullen &lt; 40 kW verboden met maagdelijk koudemiddel</a:t>
            </a:r>
          </a:p>
          <a:p>
            <a:pPr marL="285750" indent="-285750">
              <a:buFont typeface="Wingdings" panose="05000000000000000000" pitchFamily="2" charset="2"/>
              <a:buChar char="Ø"/>
            </a:pPr>
            <a:r>
              <a:rPr lang="nl-NL" sz="1400" dirty="0"/>
              <a:t>Na reparatie lekkage van installatie met inhoud &gt; 5 Ton CO2 Equivalent, </a:t>
            </a:r>
            <a:r>
              <a:rPr lang="nl-NL" sz="1400" dirty="0" err="1"/>
              <a:t>hercontrole</a:t>
            </a:r>
            <a:r>
              <a:rPr lang="nl-NL" sz="1400" dirty="0"/>
              <a:t> na 24 uur, maar binnen 1 maand na herstel</a:t>
            </a:r>
          </a:p>
          <a:p>
            <a:pPr marL="285750" indent="-285750">
              <a:buFont typeface="Wingdings" panose="05000000000000000000" pitchFamily="2" charset="2"/>
              <a:buChar char="Ø"/>
            </a:pPr>
            <a:r>
              <a:rPr lang="nl-NL" sz="1400" dirty="0"/>
              <a:t>Quotum per 1 januari 2025 teruggebracht naar 24,3% ten opzichte van 2015 (100%), 12,3% per 1 januari 2027, 5,2% in 2030!!</a:t>
            </a:r>
          </a:p>
          <a:p>
            <a:endParaRPr lang="nl-NL" sz="1400" b="1" dirty="0"/>
          </a:p>
          <a:p>
            <a:endParaRPr lang="nl-NL" sz="1400" b="1" dirty="0"/>
          </a:p>
          <a:p>
            <a:r>
              <a:rPr lang="nl-NL" sz="1400" b="1" dirty="0"/>
              <a:t>Fabels:</a:t>
            </a:r>
          </a:p>
          <a:p>
            <a:pPr marL="285750" indent="-285750">
              <a:buFont typeface="Courier New" panose="02070309020205020404" pitchFamily="49" charset="0"/>
              <a:buChar char="o"/>
            </a:pPr>
            <a:r>
              <a:rPr lang="nl-NL" sz="1400" dirty="0"/>
              <a:t>Zo’n vaart zal het wel niet lopen</a:t>
            </a:r>
          </a:p>
          <a:p>
            <a:pPr marL="285750" indent="-285750">
              <a:buFont typeface="Courier New" panose="02070309020205020404" pitchFamily="49" charset="0"/>
              <a:buChar char="o"/>
            </a:pPr>
            <a:r>
              <a:rPr lang="nl-NL" sz="1400" dirty="0"/>
              <a:t>Nederland loopt weer voorop, andere landen om ons heen zijn veel makkelijker</a:t>
            </a:r>
          </a:p>
          <a:p>
            <a:pPr marL="285750" indent="-285750">
              <a:buFont typeface="Courier New" panose="02070309020205020404" pitchFamily="49" charset="0"/>
              <a:buChar char="o"/>
            </a:pPr>
            <a:r>
              <a:rPr lang="nl-NL" sz="1400" dirty="0"/>
              <a:t>Er is genoeg koudemiddel te koop via de ‘zwarte handel’</a:t>
            </a:r>
          </a:p>
          <a:p>
            <a:pPr marL="285750" indent="-285750">
              <a:buFont typeface="Courier New" panose="02070309020205020404" pitchFamily="49" charset="0"/>
              <a:buChar char="o"/>
            </a:pPr>
            <a:r>
              <a:rPr lang="nl-NL" sz="1400" dirty="0"/>
              <a:t>Het zal wel meevallen, controle is matig in de EU</a:t>
            </a:r>
          </a:p>
          <a:p>
            <a:pPr marL="285750" indent="-285750">
              <a:buFont typeface="Courier New" panose="02070309020205020404" pitchFamily="49" charset="0"/>
              <a:buChar char="o"/>
            </a:pPr>
            <a:r>
              <a:rPr lang="nl-NL" sz="1400" dirty="0"/>
              <a:t>Voor ons geldt dit niet</a:t>
            </a:r>
          </a:p>
        </p:txBody>
      </p:sp>
      <p:pic>
        <p:nvPicPr>
          <p:cNvPr id="3" name="Afbeelding 2">
            <a:extLst>
              <a:ext uri="{FF2B5EF4-FFF2-40B4-BE49-F238E27FC236}">
                <a16:creationId xmlns:a16="http://schemas.microsoft.com/office/drawing/2014/main" id="{61BEFE0F-6B4C-F56B-C156-2E0363A2B0F6}"/>
              </a:ext>
            </a:extLst>
          </p:cNvPr>
          <p:cNvPicPr>
            <a:picLocks noChangeAspect="1"/>
          </p:cNvPicPr>
          <p:nvPr/>
        </p:nvPicPr>
        <p:blipFill rotWithShape="1">
          <a:blip r:embed="rId2">
            <a:alphaModFix amt="15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b="15679"/>
          <a:stretch/>
        </p:blipFill>
        <p:spPr>
          <a:xfrm>
            <a:off x="1839598" y="1"/>
            <a:ext cx="8789124" cy="6858000"/>
          </a:xfrm>
          <a:prstGeom prst="rect">
            <a:avLst/>
          </a:prstGeom>
          <a:effectLst/>
        </p:spPr>
      </p:pic>
    </p:spTree>
    <p:extLst>
      <p:ext uri="{BB962C8B-B14F-4D97-AF65-F5344CB8AC3E}">
        <p14:creationId xmlns:p14="http://schemas.microsoft.com/office/powerpoint/2010/main" val="25979032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86B3C6A3-76FE-BC81-EC16-9A1A225CAFB3}"/>
              </a:ext>
            </a:extLst>
          </p:cNvPr>
          <p:cNvSpPr txBox="1"/>
          <p:nvPr/>
        </p:nvSpPr>
        <p:spPr>
          <a:xfrm>
            <a:off x="1734531" y="1489435"/>
            <a:ext cx="6641183" cy="923330"/>
          </a:xfrm>
          <a:prstGeom prst="rect">
            <a:avLst/>
          </a:prstGeom>
          <a:noFill/>
        </p:spPr>
        <p:txBody>
          <a:bodyPr wrap="square" rtlCol="0">
            <a:spAutoFit/>
          </a:bodyPr>
          <a:lstStyle/>
          <a:p>
            <a:r>
              <a:rPr lang="nl-NL" sz="5400" b="1" u="sng" dirty="0"/>
              <a:t>Vragen?</a:t>
            </a:r>
          </a:p>
        </p:txBody>
      </p:sp>
      <p:sp>
        <p:nvSpPr>
          <p:cNvPr id="3" name="Tekstvak 2">
            <a:extLst>
              <a:ext uri="{FF2B5EF4-FFF2-40B4-BE49-F238E27FC236}">
                <a16:creationId xmlns:a16="http://schemas.microsoft.com/office/drawing/2014/main" id="{5B55BBAC-BD81-E77B-14BC-06FD87DAAFEC}"/>
              </a:ext>
            </a:extLst>
          </p:cNvPr>
          <p:cNvSpPr txBox="1"/>
          <p:nvPr/>
        </p:nvSpPr>
        <p:spPr>
          <a:xfrm>
            <a:off x="1783237" y="3791147"/>
            <a:ext cx="6641183" cy="1354217"/>
          </a:xfrm>
          <a:prstGeom prst="rect">
            <a:avLst/>
          </a:prstGeom>
          <a:noFill/>
        </p:spPr>
        <p:txBody>
          <a:bodyPr wrap="square" rtlCol="0">
            <a:spAutoFit/>
          </a:bodyPr>
          <a:lstStyle/>
          <a:p>
            <a:r>
              <a:rPr lang="nl-NL" sz="5400" b="1" u="sng" dirty="0"/>
              <a:t>Einde</a:t>
            </a:r>
          </a:p>
          <a:p>
            <a:endParaRPr lang="nl-NL" sz="1400" dirty="0"/>
          </a:p>
          <a:p>
            <a:r>
              <a:rPr lang="nl-NL" sz="1400" dirty="0"/>
              <a:t>Bedankt voor jullie komst en aandacht!</a:t>
            </a:r>
          </a:p>
        </p:txBody>
      </p:sp>
      <p:pic>
        <p:nvPicPr>
          <p:cNvPr id="4" name="Afbeelding 3">
            <a:extLst>
              <a:ext uri="{FF2B5EF4-FFF2-40B4-BE49-F238E27FC236}">
                <a16:creationId xmlns:a16="http://schemas.microsoft.com/office/drawing/2014/main" id="{9A8810FB-5D82-497B-0E82-2023325AC9A9}"/>
              </a:ext>
            </a:extLst>
          </p:cNvPr>
          <p:cNvPicPr>
            <a:picLocks noChangeAspect="1"/>
          </p:cNvPicPr>
          <p:nvPr/>
        </p:nvPicPr>
        <p:blipFill rotWithShape="1">
          <a:blip r:embed="rId2">
            <a:alphaModFix amt="15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b="15679"/>
          <a:stretch/>
        </p:blipFill>
        <p:spPr>
          <a:xfrm>
            <a:off x="1839598" y="1"/>
            <a:ext cx="8789124" cy="6858000"/>
          </a:xfrm>
          <a:prstGeom prst="rect">
            <a:avLst/>
          </a:prstGeom>
          <a:effectLst/>
        </p:spPr>
      </p:pic>
    </p:spTree>
    <p:extLst>
      <p:ext uri="{BB962C8B-B14F-4D97-AF65-F5344CB8AC3E}">
        <p14:creationId xmlns:p14="http://schemas.microsoft.com/office/powerpoint/2010/main" val="32399326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83BA6E6-CC39-2166-3E39-30097172024A}"/>
              </a:ext>
            </a:extLst>
          </p:cNvPr>
          <p:cNvSpPr>
            <a:spLocks noGrp="1"/>
          </p:cNvSpPr>
          <p:nvPr>
            <p:ph type="title"/>
          </p:nvPr>
        </p:nvSpPr>
        <p:spPr/>
        <p:txBody>
          <a:bodyPr/>
          <a:lstStyle/>
          <a:p>
            <a:pPr algn="ctr"/>
            <a:r>
              <a:rPr lang="nl-NL" dirty="0"/>
              <a:t>Koudemiddelen naar de toekomst</a:t>
            </a:r>
          </a:p>
        </p:txBody>
      </p:sp>
      <p:pic>
        <p:nvPicPr>
          <p:cNvPr id="5" name="Tijdelijke aanduiding voor inhoud 4">
            <a:extLst>
              <a:ext uri="{FF2B5EF4-FFF2-40B4-BE49-F238E27FC236}">
                <a16:creationId xmlns:a16="http://schemas.microsoft.com/office/drawing/2014/main" id="{465F43BC-0780-9819-A258-BA455A395E1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784822" y="1811485"/>
            <a:ext cx="4622355" cy="4351338"/>
          </a:xfrm>
        </p:spPr>
      </p:pic>
    </p:spTree>
    <p:extLst>
      <p:ext uri="{BB962C8B-B14F-4D97-AF65-F5344CB8AC3E}">
        <p14:creationId xmlns:p14="http://schemas.microsoft.com/office/powerpoint/2010/main" val="29583353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EE21FC20-E739-BE38-E20E-962BBA377E9C}"/>
              </a:ext>
            </a:extLst>
          </p:cNvPr>
          <p:cNvSpPr txBox="1"/>
          <p:nvPr/>
        </p:nvSpPr>
        <p:spPr>
          <a:xfrm>
            <a:off x="791852" y="824845"/>
            <a:ext cx="10896894" cy="5047536"/>
          </a:xfrm>
          <a:prstGeom prst="rect">
            <a:avLst/>
          </a:prstGeom>
          <a:noFill/>
        </p:spPr>
        <p:txBody>
          <a:bodyPr wrap="none" rtlCol="0">
            <a:spAutoFit/>
          </a:bodyPr>
          <a:lstStyle/>
          <a:p>
            <a:r>
              <a:rPr lang="nl-NL" sz="1400" b="1" dirty="0"/>
              <a:t>De toekomst van de koeltechniek zal in de toekomst drastisch veranderen?!</a:t>
            </a:r>
          </a:p>
          <a:p>
            <a:endParaRPr lang="nl-NL" sz="1400" b="1" dirty="0"/>
          </a:p>
          <a:p>
            <a:r>
              <a:rPr lang="nl-NL" sz="1400" dirty="0"/>
              <a:t>Per 11 maart 2024 is de nieuwe EU F-Gassenverordening in werking getreden. Dit betekent dat de gemaakte afspraken in 2015 zijn herschreven.</a:t>
            </a:r>
          </a:p>
          <a:p>
            <a:r>
              <a:rPr lang="nl-NL" sz="1400" dirty="0"/>
              <a:t>Hierdoor zal er ten aanzien van koudemiddelen en installaties het nodige ‘moeten’ veranderen om aan deze wetgeving te kunnen voldoen.</a:t>
            </a:r>
          </a:p>
          <a:p>
            <a:r>
              <a:rPr lang="nl-NL" sz="1400" dirty="0"/>
              <a:t>De Europese Unie heeft besloten om koelmiddelen met een hoge GWP waarde nog sneller uit te faseren dan nu al de bedoeling was.</a:t>
            </a:r>
          </a:p>
          <a:p>
            <a:r>
              <a:rPr lang="nl-NL" sz="1400" dirty="0"/>
              <a:t>Het quotum welke gerelateerd was aan CO2 equivalenten is teruggedraaid en hiermee komen koudemiddelen met een hoge GWP waarde direct</a:t>
            </a:r>
          </a:p>
          <a:p>
            <a:r>
              <a:rPr lang="nl-NL" sz="1400" dirty="0"/>
              <a:t>in gevaar. Uiteraard heeft dit gevolgen voor bestaande installaties, maar heeft zeker ook effect op nieuwe installaties. Om binnen de afgesproken</a:t>
            </a:r>
          </a:p>
          <a:p>
            <a:r>
              <a:rPr lang="nl-NL" sz="1400" dirty="0"/>
              <a:t>quota te blijven, </a:t>
            </a:r>
            <a:r>
              <a:rPr lang="nl-NL" sz="1400" b="1" u="sng" dirty="0"/>
              <a:t>moeten</a:t>
            </a:r>
            <a:r>
              <a:rPr lang="nl-NL" sz="1400" dirty="0"/>
              <a:t> wij gaan werken met andere koudemiddelen. Heeft dit veel effect op de werkzaamheden van de koeltechnische bedrijven</a:t>
            </a:r>
          </a:p>
          <a:p>
            <a:r>
              <a:rPr lang="nl-NL" sz="1400" dirty="0"/>
              <a:t>en medewerker? Eigenlijk valt dit mee. Iedereen die werkt, of gaat werken met de nieuwe koudemiddelen, dient een certificaat te behalen, </a:t>
            </a:r>
          </a:p>
          <a:p>
            <a:r>
              <a:rPr lang="nl-NL" sz="1400" dirty="0"/>
              <a:t>waarmee hij aantoont dat hij veilig kan werken met deze middelen en dat hij in staat is een veilig werkende installatie te ontwerpen en te bouwen.</a:t>
            </a:r>
          </a:p>
          <a:p>
            <a:endParaRPr lang="nl-NL" sz="1400" dirty="0"/>
          </a:p>
          <a:p>
            <a:r>
              <a:rPr lang="nl-NL" sz="1400" dirty="0"/>
              <a:t>Heeft deze nieuwe verordening de koeltechnische wereld opgeschrikt? Zeker, door het terugbrengen van het quota, komt er op korte termijn een</a:t>
            </a:r>
          </a:p>
          <a:p>
            <a:r>
              <a:rPr lang="nl-NL" sz="1400" dirty="0"/>
              <a:t>grote verandering voor wat betreft beschikbaarheid van koudemiddelen met een hoge GWP waarde. De prijzen zullen stijgen, temeer omdat de EU</a:t>
            </a:r>
          </a:p>
          <a:p>
            <a:r>
              <a:rPr lang="nl-NL" sz="1400" dirty="0"/>
              <a:t>voornemens is om een taks te gaan heffen op elke ton CO2 equivalent welke dat specifieke koudemiddel heeft. Dus, hoe hoger de GWP waarde,</a:t>
            </a:r>
          </a:p>
          <a:p>
            <a:r>
              <a:rPr lang="nl-NL" sz="1400" dirty="0"/>
              <a:t>Hoe hoger de taks zal worden. Hiermee wordt het toch al dure koudemiddel nog eens een 15 tot 25% duurder dan nu het geval is.</a:t>
            </a:r>
          </a:p>
          <a:p>
            <a:r>
              <a:rPr lang="nl-NL" sz="1400" dirty="0"/>
              <a:t>Gemiddelde prijzen van € 140,- per kg koudemiddel zijn nu de standaard. Als hier nog 15 tot 25% bovenop komt, dan weet je de weg welke de</a:t>
            </a:r>
          </a:p>
          <a:p>
            <a:r>
              <a:rPr lang="nl-NL" sz="1400" dirty="0"/>
              <a:t>EU en zijn lidstaten gaan inslaan. </a:t>
            </a:r>
          </a:p>
          <a:p>
            <a:endParaRPr lang="nl-NL" sz="1400" dirty="0"/>
          </a:p>
          <a:p>
            <a:r>
              <a:rPr lang="nl-NL" sz="1400" dirty="0"/>
              <a:t>Is dit allemaal te verklaren en te verantwoorden? Onze stellige mening is dat er iets moet veranderen. Of dit de juiste weg is, wij weten het niet.</a:t>
            </a:r>
          </a:p>
          <a:p>
            <a:r>
              <a:rPr lang="nl-NL" sz="1400" dirty="0"/>
              <a:t>De komende jaren zullen ons leren of we hieraan goed hebben gedaan. Hebben wij onszelf niet uit de markt geprijsd? Ondermijnen wij niet onze</a:t>
            </a:r>
          </a:p>
          <a:p>
            <a:r>
              <a:rPr lang="nl-NL" sz="1400" dirty="0"/>
              <a:t>Concurrentiepositie ten opzichte van het buitenland? Zo zijn er nog zoveel vragen. Goed om te weten is, dat de EU heeft besloten dat markten </a:t>
            </a:r>
          </a:p>
          <a:p>
            <a:r>
              <a:rPr lang="nl-NL" sz="1400" dirty="0"/>
              <a:t>vanbuiten de EU, zich volledig moeten conformeren aan dit besluit en geen handel meer mogen drijven binnen de EU als ze hieraan niet voldoen. </a:t>
            </a:r>
          </a:p>
          <a:p>
            <a:r>
              <a:rPr lang="nl-NL" sz="1400" dirty="0"/>
              <a:t>Dat schept vertrouwen. Vraag blijft of wij niet erg ver voor de muziek uitlopen?! Wij blijven u het antwoord schuldig. </a:t>
            </a:r>
          </a:p>
        </p:txBody>
      </p:sp>
      <p:pic>
        <p:nvPicPr>
          <p:cNvPr id="4" name="Afbeelding 3">
            <a:extLst>
              <a:ext uri="{FF2B5EF4-FFF2-40B4-BE49-F238E27FC236}">
                <a16:creationId xmlns:a16="http://schemas.microsoft.com/office/drawing/2014/main" id="{94453E81-7F79-B453-9CF9-22EB1DF3BB75}"/>
              </a:ext>
            </a:extLst>
          </p:cNvPr>
          <p:cNvPicPr>
            <a:picLocks noChangeAspect="1"/>
          </p:cNvPicPr>
          <p:nvPr/>
        </p:nvPicPr>
        <p:blipFill rotWithShape="1">
          <a:blip r:embed="rId3">
            <a:alphaModFix amt="15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b="15679"/>
          <a:stretch/>
        </p:blipFill>
        <p:spPr>
          <a:xfrm>
            <a:off x="1855581" y="-89813"/>
            <a:ext cx="8789124" cy="6858000"/>
          </a:xfrm>
          <a:prstGeom prst="rect">
            <a:avLst/>
          </a:prstGeom>
          <a:effectLst/>
        </p:spPr>
      </p:pic>
    </p:spTree>
    <p:extLst>
      <p:ext uri="{BB962C8B-B14F-4D97-AF65-F5344CB8AC3E}">
        <p14:creationId xmlns:p14="http://schemas.microsoft.com/office/powerpoint/2010/main" val="23317980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ED7B5376-1E59-512F-B790-BBD6B654EED0}"/>
              </a:ext>
            </a:extLst>
          </p:cNvPr>
          <p:cNvPicPr>
            <a:picLocks noChangeAspect="1"/>
          </p:cNvPicPr>
          <p:nvPr/>
        </p:nvPicPr>
        <p:blipFill rotWithShape="1">
          <a:blip r:embed="rId2">
            <a:alphaModFix amt="5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b="15679"/>
          <a:stretch/>
        </p:blipFill>
        <p:spPr>
          <a:xfrm>
            <a:off x="1858452" y="0"/>
            <a:ext cx="8789124" cy="6858000"/>
          </a:xfrm>
          <a:prstGeom prst="rect">
            <a:avLst/>
          </a:prstGeom>
          <a:effectLst/>
        </p:spPr>
      </p:pic>
      <p:sp>
        <p:nvSpPr>
          <p:cNvPr id="2" name="Titel 1">
            <a:extLst>
              <a:ext uri="{FF2B5EF4-FFF2-40B4-BE49-F238E27FC236}">
                <a16:creationId xmlns:a16="http://schemas.microsoft.com/office/drawing/2014/main" id="{8892824A-E827-47FB-5B58-F505B8C0AB7F}"/>
              </a:ext>
            </a:extLst>
          </p:cNvPr>
          <p:cNvSpPr>
            <a:spLocks noGrp="1"/>
          </p:cNvSpPr>
          <p:nvPr>
            <p:ph type="title"/>
          </p:nvPr>
        </p:nvSpPr>
        <p:spPr>
          <a:xfrm>
            <a:off x="1040877" y="2538003"/>
            <a:ext cx="10515600" cy="1325563"/>
          </a:xfrm>
        </p:spPr>
        <p:txBody>
          <a:bodyPr>
            <a:normAutofit fontScale="90000"/>
          </a:bodyPr>
          <a:lstStyle/>
          <a:p>
            <a:pPr algn="ctr"/>
            <a:r>
              <a:rPr lang="nl-NL" dirty="0"/>
              <a:t>Waar staan we precies op dit moment,</a:t>
            </a:r>
            <a:br>
              <a:rPr lang="nl-NL" dirty="0"/>
            </a:br>
            <a:r>
              <a:rPr lang="nl-NL" dirty="0"/>
              <a:t>en wat staat ons nog te wachten?!</a:t>
            </a:r>
            <a:br>
              <a:rPr lang="nl-NL" dirty="0"/>
            </a:br>
            <a:br>
              <a:rPr lang="nl-NL" dirty="0"/>
            </a:br>
            <a:r>
              <a:rPr lang="nl-NL" dirty="0"/>
              <a:t>Om daar antwoord op te geven,</a:t>
            </a:r>
            <a:br>
              <a:rPr lang="nl-NL" dirty="0"/>
            </a:br>
            <a:r>
              <a:rPr lang="nl-NL" dirty="0"/>
              <a:t>gaan we terug in de geschiedenis en geven een</a:t>
            </a:r>
            <a:br>
              <a:rPr lang="nl-NL" dirty="0"/>
            </a:br>
            <a:r>
              <a:rPr lang="nl-NL" dirty="0"/>
              <a:t>blik op de toekomst.</a:t>
            </a:r>
          </a:p>
        </p:txBody>
      </p:sp>
    </p:spTree>
    <p:extLst>
      <p:ext uri="{BB962C8B-B14F-4D97-AF65-F5344CB8AC3E}">
        <p14:creationId xmlns:p14="http://schemas.microsoft.com/office/powerpoint/2010/main" val="8602405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3D8B368E-BC2E-0E99-4241-5C0BA09DDCE8}"/>
              </a:ext>
            </a:extLst>
          </p:cNvPr>
          <p:cNvPicPr>
            <a:picLocks noChangeAspect="1"/>
          </p:cNvPicPr>
          <p:nvPr/>
        </p:nvPicPr>
        <p:blipFill rotWithShape="1">
          <a:blip r:embed="rId2">
            <a:alphaModFix amt="5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b="15679"/>
          <a:stretch/>
        </p:blipFill>
        <p:spPr>
          <a:xfrm>
            <a:off x="1839598" y="1"/>
            <a:ext cx="8789124" cy="6858000"/>
          </a:xfrm>
          <a:prstGeom prst="rect">
            <a:avLst/>
          </a:prstGeom>
          <a:effectLst/>
        </p:spPr>
      </p:pic>
      <p:graphicFrame>
        <p:nvGraphicFramePr>
          <p:cNvPr id="4" name="Tabel 3">
            <a:extLst>
              <a:ext uri="{FF2B5EF4-FFF2-40B4-BE49-F238E27FC236}">
                <a16:creationId xmlns:a16="http://schemas.microsoft.com/office/drawing/2014/main" id="{ADD6699F-2771-38E1-874A-C2588F2E54A5}"/>
              </a:ext>
            </a:extLst>
          </p:cNvPr>
          <p:cNvGraphicFramePr>
            <a:graphicFrameLocks noGrp="1"/>
          </p:cNvGraphicFramePr>
          <p:nvPr>
            <p:extLst>
              <p:ext uri="{D42A27DB-BD31-4B8C-83A1-F6EECF244321}">
                <p14:modId xmlns:p14="http://schemas.microsoft.com/office/powerpoint/2010/main" val="221213872"/>
              </p:ext>
            </p:extLst>
          </p:nvPr>
        </p:nvGraphicFramePr>
        <p:xfrm>
          <a:off x="699781" y="488407"/>
          <a:ext cx="10515600" cy="754514"/>
        </p:xfrm>
        <a:graphic>
          <a:graphicData uri="http://schemas.openxmlformats.org/drawingml/2006/table">
            <a:tbl>
              <a:tblPr/>
              <a:tblGrid>
                <a:gridCol w="1268639">
                  <a:extLst>
                    <a:ext uri="{9D8B030D-6E8A-4147-A177-3AD203B41FA5}">
                      <a16:colId xmlns:a16="http://schemas.microsoft.com/office/drawing/2014/main" val="560497471"/>
                    </a:ext>
                  </a:extLst>
                </a:gridCol>
                <a:gridCol w="451071">
                  <a:extLst>
                    <a:ext uri="{9D8B030D-6E8A-4147-A177-3AD203B41FA5}">
                      <a16:colId xmlns:a16="http://schemas.microsoft.com/office/drawing/2014/main" val="567706282"/>
                    </a:ext>
                  </a:extLst>
                </a:gridCol>
                <a:gridCol w="451071">
                  <a:extLst>
                    <a:ext uri="{9D8B030D-6E8A-4147-A177-3AD203B41FA5}">
                      <a16:colId xmlns:a16="http://schemas.microsoft.com/office/drawing/2014/main" val="3739419657"/>
                    </a:ext>
                  </a:extLst>
                </a:gridCol>
                <a:gridCol w="451071">
                  <a:extLst>
                    <a:ext uri="{9D8B030D-6E8A-4147-A177-3AD203B41FA5}">
                      <a16:colId xmlns:a16="http://schemas.microsoft.com/office/drawing/2014/main" val="2453348325"/>
                    </a:ext>
                  </a:extLst>
                </a:gridCol>
                <a:gridCol w="451071">
                  <a:extLst>
                    <a:ext uri="{9D8B030D-6E8A-4147-A177-3AD203B41FA5}">
                      <a16:colId xmlns:a16="http://schemas.microsoft.com/office/drawing/2014/main" val="191966418"/>
                    </a:ext>
                  </a:extLst>
                </a:gridCol>
                <a:gridCol w="676607">
                  <a:extLst>
                    <a:ext uri="{9D8B030D-6E8A-4147-A177-3AD203B41FA5}">
                      <a16:colId xmlns:a16="http://schemas.microsoft.com/office/drawing/2014/main" val="4280403181"/>
                    </a:ext>
                  </a:extLst>
                </a:gridCol>
                <a:gridCol w="676607">
                  <a:extLst>
                    <a:ext uri="{9D8B030D-6E8A-4147-A177-3AD203B41FA5}">
                      <a16:colId xmlns:a16="http://schemas.microsoft.com/office/drawing/2014/main" val="2283667026"/>
                    </a:ext>
                  </a:extLst>
                </a:gridCol>
                <a:gridCol w="676607">
                  <a:extLst>
                    <a:ext uri="{9D8B030D-6E8A-4147-A177-3AD203B41FA5}">
                      <a16:colId xmlns:a16="http://schemas.microsoft.com/office/drawing/2014/main" val="2839328492"/>
                    </a:ext>
                  </a:extLst>
                </a:gridCol>
                <a:gridCol w="676607">
                  <a:extLst>
                    <a:ext uri="{9D8B030D-6E8A-4147-A177-3AD203B41FA5}">
                      <a16:colId xmlns:a16="http://schemas.microsoft.com/office/drawing/2014/main" val="3934397275"/>
                    </a:ext>
                  </a:extLst>
                </a:gridCol>
                <a:gridCol w="676607">
                  <a:extLst>
                    <a:ext uri="{9D8B030D-6E8A-4147-A177-3AD203B41FA5}">
                      <a16:colId xmlns:a16="http://schemas.microsoft.com/office/drawing/2014/main" val="3412432284"/>
                    </a:ext>
                  </a:extLst>
                </a:gridCol>
                <a:gridCol w="676607">
                  <a:extLst>
                    <a:ext uri="{9D8B030D-6E8A-4147-A177-3AD203B41FA5}">
                      <a16:colId xmlns:a16="http://schemas.microsoft.com/office/drawing/2014/main" val="982254644"/>
                    </a:ext>
                  </a:extLst>
                </a:gridCol>
                <a:gridCol w="676607">
                  <a:extLst>
                    <a:ext uri="{9D8B030D-6E8A-4147-A177-3AD203B41FA5}">
                      <a16:colId xmlns:a16="http://schemas.microsoft.com/office/drawing/2014/main" val="3947151545"/>
                    </a:ext>
                  </a:extLst>
                </a:gridCol>
                <a:gridCol w="676607">
                  <a:extLst>
                    <a:ext uri="{9D8B030D-6E8A-4147-A177-3AD203B41FA5}">
                      <a16:colId xmlns:a16="http://schemas.microsoft.com/office/drawing/2014/main" val="269671220"/>
                    </a:ext>
                  </a:extLst>
                </a:gridCol>
                <a:gridCol w="676607">
                  <a:extLst>
                    <a:ext uri="{9D8B030D-6E8A-4147-A177-3AD203B41FA5}">
                      <a16:colId xmlns:a16="http://schemas.microsoft.com/office/drawing/2014/main" val="2349947749"/>
                    </a:ext>
                  </a:extLst>
                </a:gridCol>
                <a:gridCol w="676607">
                  <a:extLst>
                    <a:ext uri="{9D8B030D-6E8A-4147-A177-3AD203B41FA5}">
                      <a16:colId xmlns:a16="http://schemas.microsoft.com/office/drawing/2014/main" val="2914880944"/>
                    </a:ext>
                  </a:extLst>
                </a:gridCol>
                <a:gridCol w="676607">
                  <a:extLst>
                    <a:ext uri="{9D8B030D-6E8A-4147-A177-3AD203B41FA5}">
                      <a16:colId xmlns:a16="http://schemas.microsoft.com/office/drawing/2014/main" val="2116076512"/>
                    </a:ext>
                  </a:extLst>
                </a:gridCol>
              </a:tblGrid>
              <a:tr h="190634">
                <a:tc gridSpan="5">
                  <a:txBody>
                    <a:bodyPr/>
                    <a:lstStyle/>
                    <a:p>
                      <a:pPr algn="ctr" fontAlgn="b"/>
                      <a:r>
                        <a:rPr lang="nl-NL" sz="1400" b="1" i="0" u="none" strike="noStrike" dirty="0">
                          <a:solidFill>
                            <a:srgbClr val="000000"/>
                          </a:solidFill>
                          <a:effectLst/>
                          <a:latin typeface="Calibri" panose="020F0502020204030204" pitchFamily="34" charset="0"/>
                        </a:rPr>
                        <a:t>F-Gassenverordening 2015 EU</a:t>
                      </a:r>
                    </a:p>
                  </a:txBody>
                  <a:tcPr marL="6149" marR="6149" marT="6149" marB="0" anchor="b">
                    <a:lnL>
                      <a:noFill/>
                    </a:lnL>
                    <a:lnR>
                      <a:noFill/>
                    </a:lnR>
                    <a:lnT>
                      <a:noFill/>
                    </a:lnT>
                    <a:lnB>
                      <a:noFill/>
                    </a:lnB>
                    <a:noFill/>
                  </a:tcPr>
                </a:tc>
                <a:tc hMerge="1">
                  <a:txBody>
                    <a:bodyPr/>
                    <a:lstStyle/>
                    <a:p>
                      <a:endParaRPr lang="nl-NL"/>
                    </a:p>
                  </a:txBody>
                  <a:tcPr/>
                </a:tc>
                <a:tc hMerge="1">
                  <a:txBody>
                    <a:bodyPr/>
                    <a:lstStyle/>
                    <a:p>
                      <a:endParaRPr lang="nl-NL"/>
                    </a:p>
                  </a:txBody>
                  <a:tcPr/>
                </a:tc>
                <a:tc hMerge="1">
                  <a:txBody>
                    <a:bodyPr/>
                    <a:lstStyle/>
                    <a:p>
                      <a:endParaRPr lang="nl-NL"/>
                    </a:p>
                  </a:txBody>
                  <a:tcPr/>
                </a:tc>
                <a:tc hMerge="1">
                  <a:txBody>
                    <a:bodyPr/>
                    <a:lstStyle/>
                    <a:p>
                      <a:endParaRPr lang="nl-NL"/>
                    </a:p>
                  </a:txBody>
                  <a:tcPr/>
                </a:tc>
                <a:tc>
                  <a:txBody>
                    <a:bodyPr/>
                    <a:lstStyle/>
                    <a:p>
                      <a:pPr algn="ctr" fontAlgn="b"/>
                      <a:endParaRPr lang="nl-NL" sz="1200" b="1" i="0" u="none" strike="noStrike">
                        <a:solidFill>
                          <a:srgbClr val="000000"/>
                        </a:solidFill>
                        <a:effectLst/>
                        <a:latin typeface="Calibri" panose="020F0502020204030204" pitchFamily="34" charset="0"/>
                      </a:endParaRPr>
                    </a:p>
                  </a:txBody>
                  <a:tcPr marL="6149" marR="6149" marT="6149" marB="0" anchor="b">
                    <a:lnL>
                      <a:noFill/>
                    </a:lnL>
                    <a:lnR>
                      <a:noFill/>
                    </a:lnR>
                    <a:lnT>
                      <a:noFill/>
                    </a:lnT>
                    <a:lnB>
                      <a:noFill/>
                    </a:lnB>
                    <a:noFill/>
                  </a:tcPr>
                </a:tc>
                <a:tc>
                  <a:txBody>
                    <a:bodyPr/>
                    <a:lstStyle/>
                    <a:p>
                      <a:pPr algn="ctr" fontAlgn="b"/>
                      <a:endParaRPr lang="nl-NL" sz="1200" b="1" i="0" u="none" strike="noStrike">
                        <a:solidFill>
                          <a:srgbClr val="000000"/>
                        </a:solidFill>
                        <a:effectLst/>
                        <a:latin typeface="Calibri" panose="020F0502020204030204" pitchFamily="34" charset="0"/>
                      </a:endParaRPr>
                    </a:p>
                  </a:txBody>
                  <a:tcPr marL="6149" marR="6149" marT="6149" marB="0" anchor="b">
                    <a:lnL>
                      <a:noFill/>
                    </a:lnL>
                    <a:lnR>
                      <a:noFill/>
                    </a:lnR>
                    <a:lnT>
                      <a:noFill/>
                    </a:lnT>
                    <a:lnB>
                      <a:noFill/>
                    </a:lnB>
                    <a:noFill/>
                  </a:tcPr>
                </a:tc>
                <a:tc>
                  <a:txBody>
                    <a:bodyPr/>
                    <a:lstStyle/>
                    <a:p>
                      <a:pPr algn="ctr" fontAlgn="b"/>
                      <a:endParaRPr lang="nl-NL" sz="1200" b="1" i="0" u="none" strike="noStrike">
                        <a:solidFill>
                          <a:srgbClr val="000000"/>
                        </a:solidFill>
                        <a:effectLst/>
                        <a:latin typeface="Calibri" panose="020F0502020204030204" pitchFamily="34" charset="0"/>
                      </a:endParaRPr>
                    </a:p>
                  </a:txBody>
                  <a:tcPr marL="6149" marR="6149" marT="6149" marB="0" anchor="b">
                    <a:lnL>
                      <a:noFill/>
                    </a:lnL>
                    <a:lnR>
                      <a:noFill/>
                    </a:lnR>
                    <a:lnT>
                      <a:noFill/>
                    </a:lnT>
                    <a:lnB>
                      <a:noFill/>
                    </a:lnB>
                    <a:noFill/>
                  </a:tcPr>
                </a:tc>
                <a:tc>
                  <a:txBody>
                    <a:bodyPr/>
                    <a:lstStyle/>
                    <a:p>
                      <a:pPr algn="ctr" fontAlgn="b"/>
                      <a:endParaRPr lang="nl-NL" sz="1200" b="1" i="0" u="none" strike="noStrike">
                        <a:solidFill>
                          <a:srgbClr val="000000"/>
                        </a:solidFill>
                        <a:effectLst/>
                        <a:latin typeface="Calibri" panose="020F0502020204030204" pitchFamily="34" charset="0"/>
                      </a:endParaRPr>
                    </a:p>
                  </a:txBody>
                  <a:tcPr marL="6149" marR="6149" marT="6149" marB="0" anchor="b">
                    <a:lnL>
                      <a:noFill/>
                    </a:lnL>
                    <a:lnR>
                      <a:noFill/>
                    </a:lnR>
                    <a:lnT>
                      <a:noFill/>
                    </a:lnT>
                    <a:lnB>
                      <a:noFill/>
                    </a:lnB>
                    <a:noFill/>
                  </a:tcPr>
                </a:tc>
                <a:tc>
                  <a:txBody>
                    <a:bodyPr/>
                    <a:lstStyle/>
                    <a:p>
                      <a:pPr algn="ctr" fontAlgn="b"/>
                      <a:endParaRPr lang="nl-NL" sz="1200" b="1" i="0" u="none" strike="noStrike">
                        <a:solidFill>
                          <a:srgbClr val="000000"/>
                        </a:solidFill>
                        <a:effectLst/>
                        <a:latin typeface="Calibri" panose="020F0502020204030204" pitchFamily="34" charset="0"/>
                      </a:endParaRPr>
                    </a:p>
                  </a:txBody>
                  <a:tcPr marL="6149" marR="6149" marT="6149" marB="0" anchor="b">
                    <a:lnL>
                      <a:noFill/>
                    </a:lnL>
                    <a:lnR>
                      <a:noFill/>
                    </a:lnR>
                    <a:lnT>
                      <a:noFill/>
                    </a:lnT>
                    <a:lnB>
                      <a:noFill/>
                    </a:lnB>
                    <a:noFill/>
                  </a:tcPr>
                </a:tc>
                <a:tc>
                  <a:txBody>
                    <a:bodyPr/>
                    <a:lstStyle/>
                    <a:p>
                      <a:pPr algn="ctr" fontAlgn="b"/>
                      <a:endParaRPr lang="nl-NL" sz="1200" b="1" i="0" u="none" strike="noStrike">
                        <a:solidFill>
                          <a:srgbClr val="000000"/>
                        </a:solidFill>
                        <a:effectLst/>
                        <a:latin typeface="Calibri" panose="020F0502020204030204" pitchFamily="34" charset="0"/>
                      </a:endParaRPr>
                    </a:p>
                  </a:txBody>
                  <a:tcPr marL="6149" marR="6149" marT="6149" marB="0" anchor="b">
                    <a:lnL>
                      <a:noFill/>
                    </a:lnL>
                    <a:lnR>
                      <a:noFill/>
                    </a:lnR>
                    <a:lnT>
                      <a:noFill/>
                    </a:lnT>
                    <a:lnB>
                      <a:noFill/>
                    </a:lnB>
                    <a:noFill/>
                  </a:tcPr>
                </a:tc>
                <a:tc>
                  <a:txBody>
                    <a:bodyPr/>
                    <a:lstStyle/>
                    <a:p>
                      <a:pPr algn="ctr" fontAlgn="b"/>
                      <a:endParaRPr lang="nl-NL" sz="1200" b="1" i="0" u="none" strike="noStrike">
                        <a:solidFill>
                          <a:srgbClr val="000000"/>
                        </a:solidFill>
                        <a:effectLst/>
                        <a:latin typeface="Calibri" panose="020F0502020204030204" pitchFamily="34" charset="0"/>
                      </a:endParaRPr>
                    </a:p>
                  </a:txBody>
                  <a:tcPr marL="6149" marR="6149" marT="6149" marB="0" anchor="b">
                    <a:lnL>
                      <a:noFill/>
                    </a:lnL>
                    <a:lnR>
                      <a:noFill/>
                    </a:lnR>
                    <a:lnT>
                      <a:noFill/>
                    </a:lnT>
                    <a:lnB>
                      <a:noFill/>
                    </a:lnB>
                    <a:noFill/>
                  </a:tcPr>
                </a:tc>
                <a:tc>
                  <a:txBody>
                    <a:bodyPr/>
                    <a:lstStyle/>
                    <a:p>
                      <a:pPr algn="ctr" fontAlgn="b"/>
                      <a:endParaRPr lang="nl-NL" sz="1200" b="1" i="0" u="none" strike="noStrike">
                        <a:solidFill>
                          <a:srgbClr val="000000"/>
                        </a:solidFill>
                        <a:effectLst/>
                        <a:latin typeface="Calibri" panose="020F0502020204030204" pitchFamily="34" charset="0"/>
                      </a:endParaRPr>
                    </a:p>
                  </a:txBody>
                  <a:tcPr marL="6149" marR="6149" marT="6149" marB="0" anchor="b">
                    <a:lnL>
                      <a:noFill/>
                    </a:lnL>
                    <a:lnR>
                      <a:noFill/>
                    </a:lnR>
                    <a:lnT>
                      <a:noFill/>
                    </a:lnT>
                    <a:lnB>
                      <a:noFill/>
                    </a:lnB>
                    <a:noFill/>
                  </a:tcPr>
                </a:tc>
                <a:tc>
                  <a:txBody>
                    <a:bodyPr/>
                    <a:lstStyle/>
                    <a:p>
                      <a:pPr algn="ctr" fontAlgn="b"/>
                      <a:endParaRPr lang="nl-NL" sz="1200" b="1" i="0" u="none" strike="noStrike">
                        <a:solidFill>
                          <a:srgbClr val="000000"/>
                        </a:solidFill>
                        <a:effectLst/>
                        <a:latin typeface="Calibri" panose="020F0502020204030204" pitchFamily="34" charset="0"/>
                      </a:endParaRPr>
                    </a:p>
                  </a:txBody>
                  <a:tcPr marL="6149" marR="6149" marT="6149" marB="0" anchor="b">
                    <a:lnL>
                      <a:noFill/>
                    </a:lnL>
                    <a:lnR>
                      <a:noFill/>
                    </a:lnR>
                    <a:lnT>
                      <a:noFill/>
                    </a:lnT>
                    <a:lnB>
                      <a:noFill/>
                    </a:lnB>
                    <a:noFill/>
                  </a:tcPr>
                </a:tc>
                <a:tc>
                  <a:txBody>
                    <a:bodyPr/>
                    <a:lstStyle/>
                    <a:p>
                      <a:pPr algn="ctr" fontAlgn="b"/>
                      <a:endParaRPr lang="nl-NL" sz="1200" b="1" i="0" u="none" strike="noStrike">
                        <a:solidFill>
                          <a:srgbClr val="000000"/>
                        </a:solidFill>
                        <a:effectLst/>
                        <a:latin typeface="Calibri" panose="020F0502020204030204" pitchFamily="34" charset="0"/>
                      </a:endParaRPr>
                    </a:p>
                  </a:txBody>
                  <a:tcPr marL="6149" marR="6149" marT="6149" marB="0" anchor="b">
                    <a:lnL>
                      <a:noFill/>
                    </a:lnL>
                    <a:lnR>
                      <a:noFill/>
                    </a:lnR>
                    <a:lnT>
                      <a:noFill/>
                    </a:lnT>
                    <a:lnB>
                      <a:noFill/>
                    </a:lnB>
                    <a:noFill/>
                  </a:tcPr>
                </a:tc>
                <a:tc>
                  <a:txBody>
                    <a:bodyPr/>
                    <a:lstStyle/>
                    <a:p>
                      <a:pPr algn="ctr" fontAlgn="b"/>
                      <a:endParaRPr lang="nl-NL" sz="1200" b="1" i="0" u="none" strike="noStrike">
                        <a:solidFill>
                          <a:srgbClr val="000000"/>
                        </a:solidFill>
                        <a:effectLst/>
                        <a:latin typeface="Calibri" panose="020F0502020204030204" pitchFamily="34" charset="0"/>
                      </a:endParaRPr>
                    </a:p>
                  </a:txBody>
                  <a:tcPr marL="6149" marR="6149" marT="6149" marB="0" anchor="b">
                    <a:lnL>
                      <a:noFill/>
                    </a:lnL>
                    <a:lnR>
                      <a:noFill/>
                    </a:lnR>
                    <a:lnT>
                      <a:noFill/>
                    </a:lnT>
                    <a:lnB>
                      <a:noFill/>
                    </a:lnB>
                    <a:noFill/>
                  </a:tcPr>
                </a:tc>
                <a:extLst>
                  <a:ext uri="{0D108BD9-81ED-4DB2-BD59-A6C34878D82A}">
                    <a16:rowId xmlns:a16="http://schemas.microsoft.com/office/drawing/2014/main" val="3278920232"/>
                  </a:ext>
                </a:extLst>
              </a:tr>
              <a:tr h="178335">
                <a:tc>
                  <a:txBody>
                    <a:bodyPr/>
                    <a:lstStyle/>
                    <a:p>
                      <a:pPr algn="ctr" fontAlgn="b"/>
                      <a:endParaRPr lang="nl-NL" sz="1100" b="0" i="0" u="none" strike="noStrike">
                        <a:solidFill>
                          <a:srgbClr val="000000"/>
                        </a:solidFill>
                        <a:effectLst/>
                        <a:latin typeface="Calibri" panose="020F0502020204030204" pitchFamily="34" charset="0"/>
                      </a:endParaRPr>
                    </a:p>
                  </a:txBody>
                  <a:tcPr marL="6149" marR="6149" marT="6149" marB="0" anchor="b">
                    <a:lnL>
                      <a:noFill/>
                    </a:lnL>
                    <a:lnR>
                      <a:noFill/>
                    </a:lnR>
                    <a:lnT>
                      <a:noFill/>
                    </a:lnT>
                    <a:lnB>
                      <a:noFill/>
                    </a:lnB>
                    <a:noFill/>
                  </a:tcPr>
                </a:tc>
                <a:tc>
                  <a:txBody>
                    <a:bodyPr/>
                    <a:lstStyle/>
                    <a:p>
                      <a:pPr algn="ctr" fontAlgn="b"/>
                      <a:endParaRPr lang="nl-NL" sz="1100" b="0" i="0" u="none" strike="noStrike">
                        <a:solidFill>
                          <a:srgbClr val="000000"/>
                        </a:solidFill>
                        <a:effectLst/>
                        <a:latin typeface="Calibri" panose="020F0502020204030204" pitchFamily="34" charset="0"/>
                      </a:endParaRPr>
                    </a:p>
                  </a:txBody>
                  <a:tcPr marL="6149" marR="6149" marT="6149" marB="0" anchor="b">
                    <a:lnL>
                      <a:noFill/>
                    </a:lnL>
                    <a:lnR>
                      <a:noFill/>
                    </a:lnR>
                    <a:lnT>
                      <a:noFill/>
                    </a:lnT>
                    <a:lnB>
                      <a:noFill/>
                    </a:lnB>
                    <a:noFill/>
                  </a:tcPr>
                </a:tc>
                <a:tc>
                  <a:txBody>
                    <a:bodyPr/>
                    <a:lstStyle/>
                    <a:p>
                      <a:pPr algn="ctr" fontAlgn="b"/>
                      <a:endParaRPr lang="nl-NL" sz="1100" b="0" i="0" u="none" strike="noStrike">
                        <a:solidFill>
                          <a:srgbClr val="000000"/>
                        </a:solidFill>
                        <a:effectLst/>
                        <a:latin typeface="Calibri" panose="020F0502020204030204" pitchFamily="34" charset="0"/>
                      </a:endParaRPr>
                    </a:p>
                  </a:txBody>
                  <a:tcPr marL="6149" marR="6149" marT="6149" marB="0" anchor="b">
                    <a:lnL>
                      <a:noFill/>
                    </a:lnL>
                    <a:lnR>
                      <a:noFill/>
                    </a:lnR>
                    <a:lnT>
                      <a:noFill/>
                    </a:lnT>
                    <a:lnB>
                      <a:noFill/>
                    </a:lnB>
                    <a:noFill/>
                  </a:tcPr>
                </a:tc>
                <a:tc>
                  <a:txBody>
                    <a:bodyPr/>
                    <a:lstStyle/>
                    <a:p>
                      <a:pPr algn="ctr" fontAlgn="b"/>
                      <a:endParaRPr lang="nl-NL" sz="1100" b="0" i="0" u="none" strike="noStrike">
                        <a:solidFill>
                          <a:srgbClr val="000000"/>
                        </a:solidFill>
                        <a:effectLst/>
                        <a:latin typeface="Calibri" panose="020F0502020204030204" pitchFamily="34" charset="0"/>
                      </a:endParaRPr>
                    </a:p>
                  </a:txBody>
                  <a:tcPr marL="6149" marR="6149" marT="6149" marB="0" anchor="b">
                    <a:lnL>
                      <a:noFill/>
                    </a:lnL>
                    <a:lnR>
                      <a:noFill/>
                    </a:lnR>
                    <a:lnT>
                      <a:noFill/>
                    </a:lnT>
                    <a:lnB>
                      <a:noFill/>
                    </a:lnB>
                    <a:noFill/>
                  </a:tcPr>
                </a:tc>
                <a:tc>
                  <a:txBody>
                    <a:bodyPr/>
                    <a:lstStyle/>
                    <a:p>
                      <a:pPr algn="ctr" fontAlgn="b"/>
                      <a:endParaRPr lang="nl-NL" sz="1100" b="0" i="0" u="none" strike="noStrike">
                        <a:solidFill>
                          <a:srgbClr val="000000"/>
                        </a:solidFill>
                        <a:effectLst/>
                        <a:latin typeface="Calibri" panose="020F0502020204030204" pitchFamily="34" charset="0"/>
                      </a:endParaRPr>
                    </a:p>
                  </a:txBody>
                  <a:tcPr marL="6149" marR="6149" marT="6149" marB="0" anchor="b">
                    <a:lnL>
                      <a:noFill/>
                    </a:lnL>
                    <a:lnR>
                      <a:noFill/>
                    </a:lnR>
                    <a:lnT>
                      <a:noFill/>
                    </a:lnT>
                    <a:lnB>
                      <a:noFill/>
                    </a:lnB>
                    <a:noFill/>
                  </a:tcPr>
                </a:tc>
                <a:tc>
                  <a:txBody>
                    <a:bodyPr/>
                    <a:lstStyle/>
                    <a:p>
                      <a:pPr algn="ctr" fontAlgn="b"/>
                      <a:endParaRPr lang="nl-NL" sz="1100" b="0" i="0" u="none" strike="noStrike">
                        <a:solidFill>
                          <a:srgbClr val="000000"/>
                        </a:solidFill>
                        <a:effectLst/>
                        <a:latin typeface="Calibri" panose="020F0502020204030204" pitchFamily="34" charset="0"/>
                      </a:endParaRPr>
                    </a:p>
                  </a:txBody>
                  <a:tcPr marL="6149" marR="6149" marT="6149" marB="0" anchor="b">
                    <a:lnL>
                      <a:noFill/>
                    </a:lnL>
                    <a:lnR>
                      <a:noFill/>
                    </a:lnR>
                    <a:lnT>
                      <a:noFill/>
                    </a:lnT>
                    <a:lnB>
                      <a:noFill/>
                    </a:lnB>
                    <a:noFill/>
                  </a:tcPr>
                </a:tc>
                <a:tc>
                  <a:txBody>
                    <a:bodyPr/>
                    <a:lstStyle/>
                    <a:p>
                      <a:pPr algn="ctr" fontAlgn="b"/>
                      <a:endParaRPr lang="nl-NL" sz="1100" b="0" i="0" u="none" strike="noStrike">
                        <a:solidFill>
                          <a:srgbClr val="000000"/>
                        </a:solidFill>
                        <a:effectLst/>
                        <a:latin typeface="Calibri" panose="020F0502020204030204" pitchFamily="34" charset="0"/>
                      </a:endParaRPr>
                    </a:p>
                  </a:txBody>
                  <a:tcPr marL="6149" marR="6149" marT="6149" marB="0" anchor="b">
                    <a:lnL>
                      <a:noFill/>
                    </a:lnL>
                    <a:lnR>
                      <a:noFill/>
                    </a:lnR>
                    <a:lnT>
                      <a:noFill/>
                    </a:lnT>
                    <a:lnB>
                      <a:noFill/>
                    </a:lnB>
                    <a:noFill/>
                  </a:tcPr>
                </a:tc>
                <a:tc>
                  <a:txBody>
                    <a:bodyPr/>
                    <a:lstStyle/>
                    <a:p>
                      <a:pPr algn="ctr" fontAlgn="b"/>
                      <a:endParaRPr lang="nl-NL" sz="1100" b="0" i="0" u="none" strike="noStrike">
                        <a:solidFill>
                          <a:srgbClr val="000000"/>
                        </a:solidFill>
                        <a:effectLst/>
                        <a:latin typeface="Calibri" panose="020F0502020204030204" pitchFamily="34" charset="0"/>
                      </a:endParaRPr>
                    </a:p>
                  </a:txBody>
                  <a:tcPr marL="6149" marR="6149" marT="6149" marB="0" anchor="b">
                    <a:lnL>
                      <a:noFill/>
                    </a:lnL>
                    <a:lnR>
                      <a:noFill/>
                    </a:lnR>
                    <a:lnT>
                      <a:noFill/>
                    </a:lnT>
                    <a:lnB>
                      <a:noFill/>
                    </a:lnB>
                    <a:noFill/>
                  </a:tcPr>
                </a:tc>
                <a:tc>
                  <a:txBody>
                    <a:bodyPr/>
                    <a:lstStyle/>
                    <a:p>
                      <a:pPr algn="ctr" fontAlgn="b"/>
                      <a:endParaRPr lang="nl-NL" sz="1100" b="0" i="0" u="none" strike="noStrike">
                        <a:solidFill>
                          <a:srgbClr val="000000"/>
                        </a:solidFill>
                        <a:effectLst/>
                        <a:latin typeface="Calibri" panose="020F0502020204030204" pitchFamily="34" charset="0"/>
                      </a:endParaRPr>
                    </a:p>
                  </a:txBody>
                  <a:tcPr marL="6149" marR="6149" marT="6149" marB="0" anchor="b">
                    <a:lnL>
                      <a:noFill/>
                    </a:lnL>
                    <a:lnR>
                      <a:noFill/>
                    </a:lnR>
                    <a:lnT>
                      <a:noFill/>
                    </a:lnT>
                    <a:lnB>
                      <a:noFill/>
                    </a:lnB>
                    <a:noFill/>
                  </a:tcPr>
                </a:tc>
                <a:tc>
                  <a:txBody>
                    <a:bodyPr/>
                    <a:lstStyle/>
                    <a:p>
                      <a:pPr algn="ctr" fontAlgn="b"/>
                      <a:endParaRPr lang="nl-NL" sz="1100" b="0" i="0" u="none" strike="noStrike">
                        <a:solidFill>
                          <a:srgbClr val="000000"/>
                        </a:solidFill>
                        <a:effectLst/>
                        <a:latin typeface="Calibri" panose="020F0502020204030204" pitchFamily="34" charset="0"/>
                      </a:endParaRPr>
                    </a:p>
                  </a:txBody>
                  <a:tcPr marL="6149" marR="6149" marT="6149" marB="0" anchor="b">
                    <a:lnL>
                      <a:noFill/>
                    </a:lnL>
                    <a:lnR>
                      <a:noFill/>
                    </a:lnR>
                    <a:lnT>
                      <a:noFill/>
                    </a:lnT>
                    <a:lnB>
                      <a:noFill/>
                    </a:lnB>
                    <a:noFill/>
                  </a:tcPr>
                </a:tc>
                <a:tc>
                  <a:txBody>
                    <a:bodyPr/>
                    <a:lstStyle/>
                    <a:p>
                      <a:pPr algn="ctr" fontAlgn="b"/>
                      <a:endParaRPr lang="nl-NL" sz="1100" b="0" i="0" u="none" strike="noStrike">
                        <a:solidFill>
                          <a:srgbClr val="000000"/>
                        </a:solidFill>
                        <a:effectLst/>
                        <a:latin typeface="Calibri" panose="020F0502020204030204" pitchFamily="34" charset="0"/>
                      </a:endParaRPr>
                    </a:p>
                  </a:txBody>
                  <a:tcPr marL="6149" marR="6149" marT="6149" marB="0" anchor="b">
                    <a:lnL>
                      <a:noFill/>
                    </a:lnL>
                    <a:lnR>
                      <a:noFill/>
                    </a:lnR>
                    <a:lnT>
                      <a:noFill/>
                    </a:lnT>
                    <a:lnB>
                      <a:noFill/>
                    </a:lnB>
                    <a:noFill/>
                  </a:tcPr>
                </a:tc>
                <a:tc>
                  <a:txBody>
                    <a:bodyPr/>
                    <a:lstStyle/>
                    <a:p>
                      <a:pPr algn="ctr" fontAlgn="b"/>
                      <a:endParaRPr lang="nl-NL" sz="1100" b="0" i="0" u="none" strike="noStrike">
                        <a:solidFill>
                          <a:srgbClr val="000000"/>
                        </a:solidFill>
                        <a:effectLst/>
                        <a:latin typeface="Calibri" panose="020F0502020204030204" pitchFamily="34" charset="0"/>
                      </a:endParaRPr>
                    </a:p>
                  </a:txBody>
                  <a:tcPr marL="6149" marR="6149" marT="6149" marB="0" anchor="b">
                    <a:lnL>
                      <a:noFill/>
                    </a:lnL>
                    <a:lnR>
                      <a:noFill/>
                    </a:lnR>
                    <a:lnT>
                      <a:noFill/>
                    </a:lnT>
                    <a:lnB>
                      <a:noFill/>
                    </a:lnB>
                    <a:noFill/>
                  </a:tcPr>
                </a:tc>
                <a:tc>
                  <a:txBody>
                    <a:bodyPr/>
                    <a:lstStyle/>
                    <a:p>
                      <a:pPr algn="ctr" fontAlgn="b"/>
                      <a:endParaRPr lang="nl-NL" sz="1100" b="0" i="0" u="none" strike="noStrike">
                        <a:solidFill>
                          <a:srgbClr val="000000"/>
                        </a:solidFill>
                        <a:effectLst/>
                        <a:latin typeface="Calibri" panose="020F0502020204030204" pitchFamily="34" charset="0"/>
                      </a:endParaRPr>
                    </a:p>
                  </a:txBody>
                  <a:tcPr marL="6149" marR="6149" marT="6149" marB="0" anchor="b">
                    <a:lnL>
                      <a:noFill/>
                    </a:lnL>
                    <a:lnR>
                      <a:noFill/>
                    </a:lnR>
                    <a:lnT>
                      <a:noFill/>
                    </a:lnT>
                    <a:lnB>
                      <a:noFill/>
                    </a:lnB>
                    <a:noFill/>
                  </a:tcPr>
                </a:tc>
                <a:tc>
                  <a:txBody>
                    <a:bodyPr/>
                    <a:lstStyle/>
                    <a:p>
                      <a:pPr algn="ctr" fontAlgn="b"/>
                      <a:endParaRPr lang="nl-NL" sz="1100" b="0" i="0" u="none" strike="noStrike">
                        <a:solidFill>
                          <a:srgbClr val="000000"/>
                        </a:solidFill>
                        <a:effectLst/>
                        <a:latin typeface="Calibri" panose="020F0502020204030204" pitchFamily="34" charset="0"/>
                      </a:endParaRPr>
                    </a:p>
                  </a:txBody>
                  <a:tcPr marL="6149" marR="6149" marT="6149" marB="0" anchor="b">
                    <a:lnL>
                      <a:noFill/>
                    </a:lnL>
                    <a:lnR>
                      <a:noFill/>
                    </a:lnR>
                    <a:lnT>
                      <a:noFill/>
                    </a:lnT>
                    <a:lnB>
                      <a:noFill/>
                    </a:lnB>
                    <a:noFill/>
                  </a:tcPr>
                </a:tc>
                <a:tc>
                  <a:txBody>
                    <a:bodyPr/>
                    <a:lstStyle/>
                    <a:p>
                      <a:pPr algn="ctr" fontAlgn="b"/>
                      <a:endParaRPr lang="nl-NL" sz="1100" b="0" i="0" u="none" strike="noStrike">
                        <a:solidFill>
                          <a:srgbClr val="000000"/>
                        </a:solidFill>
                        <a:effectLst/>
                        <a:latin typeface="Calibri" panose="020F0502020204030204" pitchFamily="34" charset="0"/>
                      </a:endParaRPr>
                    </a:p>
                  </a:txBody>
                  <a:tcPr marL="6149" marR="6149" marT="6149" marB="0" anchor="b">
                    <a:lnL>
                      <a:noFill/>
                    </a:lnL>
                    <a:lnR>
                      <a:noFill/>
                    </a:lnR>
                    <a:lnT>
                      <a:noFill/>
                    </a:lnT>
                    <a:lnB>
                      <a:noFill/>
                    </a:lnB>
                    <a:noFill/>
                  </a:tcPr>
                </a:tc>
                <a:tc>
                  <a:txBody>
                    <a:bodyPr/>
                    <a:lstStyle/>
                    <a:p>
                      <a:pPr algn="ctr" fontAlgn="b"/>
                      <a:endParaRPr lang="nl-NL" sz="1100" b="0" i="0" u="none" strike="noStrike">
                        <a:solidFill>
                          <a:srgbClr val="000000"/>
                        </a:solidFill>
                        <a:effectLst/>
                        <a:latin typeface="Calibri" panose="020F0502020204030204" pitchFamily="34" charset="0"/>
                      </a:endParaRPr>
                    </a:p>
                  </a:txBody>
                  <a:tcPr marL="6149" marR="6149" marT="6149" marB="0" anchor="b">
                    <a:lnL>
                      <a:noFill/>
                    </a:lnL>
                    <a:lnR>
                      <a:noFill/>
                    </a:lnR>
                    <a:lnT>
                      <a:noFill/>
                    </a:lnT>
                    <a:lnB>
                      <a:noFill/>
                    </a:lnB>
                    <a:noFill/>
                  </a:tcPr>
                </a:tc>
                <a:extLst>
                  <a:ext uri="{0D108BD9-81ED-4DB2-BD59-A6C34878D82A}">
                    <a16:rowId xmlns:a16="http://schemas.microsoft.com/office/drawing/2014/main" val="2071697641"/>
                  </a:ext>
                </a:extLst>
              </a:tr>
              <a:tr h="178335">
                <a:tc>
                  <a:txBody>
                    <a:bodyPr/>
                    <a:lstStyle/>
                    <a:p>
                      <a:pPr algn="ctr" fontAlgn="b"/>
                      <a:r>
                        <a:rPr lang="nl-NL" sz="1100" b="1" i="0" u="none" strike="noStrike" dirty="0">
                          <a:solidFill>
                            <a:srgbClr val="000000"/>
                          </a:solidFill>
                          <a:effectLst/>
                          <a:latin typeface="Calibri" panose="020F0502020204030204" pitchFamily="34" charset="0"/>
                        </a:rPr>
                        <a:t>2015</a:t>
                      </a:r>
                    </a:p>
                  </a:txBody>
                  <a:tcPr marL="6149" marR="6149" marT="6149" marB="0" anchor="b">
                    <a:lnL>
                      <a:noFill/>
                    </a:lnL>
                    <a:lnR>
                      <a:noFill/>
                    </a:lnR>
                    <a:lnT>
                      <a:noFill/>
                    </a:lnT>
                    <a:lnB>
                      <a:noFill/>
                    </a:lnB>
                    <a:noFill/>
                  </a:tcPr>
                </a:tc>
                <a:tc>
                  <a:txBody>
                    <a:bodyPr/>
                    <a:lstStyle/>
                    <a:p>
                      <a:pPr algn="ctr" fontAlgn="b"/>
                      <a:r>
                        <a:rPr lang="nl-NL" sz="1100" b="1" i="0" u="none" strike="noStrike" dirty="0">
                          <a:solidFill>
                            <a:srgbClr val="000000"/>
                          </a:solidFill>
                          <a:effectLst/>
                          <a:latin typeface="Calibri" panose="020F0502020204030204" pitchFamily="34" charset="0"/>
                        </a:rPr>
                        <a:t>2016</a:t>
                      </a:r>
                    </a:p>
                  </a:txBody>
                  <a:tcPr marL="6149" marR="6149" marT="6149" marB="0" anchor="b">
                    <a:lnL>
                      <a:noFill/>
                    </a:lnL>
                    <a:lnR>
                      <a:noFill/>
                    </a:lnR>
                    <a:lnT>
                      <a:noFill/>
                    </a:lnT>
                    <a:lnB>
                      <a:noFill/>
                    </a:lnB>
                    <a:noFill/>
                  </a:tcPr>
                </a:tc>
                <a:tc>
                  <a:txBody>
                    <a:bodyPr/>
                    <a:lstStyle/>
                    <a:p>
                      <a:pPr algn="ctr" fontAlgn="b"/>
                      <a:r>
                        <a:rPr lang="nl-NL" sz="1100" b="1" i="0" u="none" strike="noStrike" dirty="0">
                          <a:solidFill>
                            <a:srgbClr val="000000"/>
                          </a:solidFill>
                          <a:effectLst/>
                          <a:latin typeface="Calibri" panose="020F0502020204030204" pitchFamily="34" charset="0"/>
                        </a:rPr>
                        <a:t>2017</a:t>
                      </a:r>
                    </a:p>
                  </a:txBody>
                  <a:tcPr marL="6149" marR="6149" marT="6149" marB="0" anchor="b">
                    <a:lnL>
                      <a:noFill/>
                    </a:lnL>
                    <a:lnR>
                      <a:noFill/>
                    </a:lnR>
                    <a:lnT>
                      <a:noFill/>
                    </a:lnT>
                    <a:lnB>
                      <a:noFill/>
                    </a:lnB>
                    <a:noFill/>
                  </a:tcPr>
                </a:tc>
                <a:tc>
                  <a:txBody>
                    <a:bodyPr/>
                    <a:lstStyle/>
                    <a:p>
                      <a:pPr algn="ctr" fontAlgn="b"/>
                      <a:r>
                        <a:rPr lang="nl-NL" sz="1100" b="1" i="0" u="none" strike="noStrike">
                          <a:solidFill>
                            <a:srgbClr val="000000"/>
                          </a:solidFill>
                          <a:effectLst/>
                          <a:latin typeface="Calibri" panose="020F0502020204030204" pitchFamily="34" charset="0"/>
                        </a:rPr>
                        <a:t>2018</a:t>
                      </a:r>
                    </a:p>
                  </a:txBody>
                  <a:tcPr marL="6149" marR="6149" marT="6149" marB="0" anchor="b">
                    <a:lnL>
                      <a:noFill/>
                    </a:lnL>
                    <a:lnR>
                      <a:noFill/>
                    </a:lnR>
                    <a:lnT>
                      <a:noFill/>
                    </a:lnT>
                    <a:lnB>
                      <a:noFill/>
                    </a:lnB>
                    <a:noFill/>
                  </a:tcPr>
                </a:tc>
                <a:tc>
                  <a:txBody>
                    <a:bodyPr/>
                    <a:lstStyle/>
                    <a:p>
                      <a:pPr algn="ctr" fontAlgn="b"/>
                      <a:r>
                        <a:rPr lang="nl-NL" sz="1100" b="1" i="0" u="none" strike="noStrike">
                          <a:solidFill>
                            <a:srgbClr val="000000"/>
                          </a:solidFill>
                          <a:effectLst/>
                          <a:latin typeface="Calibri" panose="020F0502020204030204" pitchFamily="34" charset="0"/>
                        </a:rPr>
                        <a:t>2019</a:t>
                      </a:r>
                    </a:p>
                  </a:txBody>
                  <a:tcPr marL="6149" marR="6149" marT="6149" marB="0" anchor="b">
                    <a:lnL>
                      <a:noFill/>
                    </a:lnL>
                    <a:lnR>
                      <a:noFill/>
                    </a:lnR>
                    <a:lnT>
                      <a:noFill/>
                    </a:lnT>
                    <a:lnB>
                      <a:noFill/>
                    </a:lnB>
                    <a:noFill/>
                  </a:tcPr>
                </a:tc>
                <a:tc>
                  <a:txBody>
                    <a:bodyPr/>
                    <a:lstStyle/>
                    <a:p>
                      <a:pPr algn="ctr" fontAlgn="b"/>
                      <a:r>
                        <a:rPr lang="nl-NL" sz="1100" b="1" i="0" u="none" strike="noStrike" dirty="0">
                          <a:solidFill>
                            <a:srgbClr val="000000"/>
                          </a:solidFill>
                          <a:effectLst/>
                          <a:latin typeface="Calibri" panose="020F0502020204030204" pitchFamily="34" charset="0"/>
                        </a:rPr>
                        <a:t>2020</a:t>
                      </a:r>
                    </a:p>
                  </a:txBody>
                  <a:tcPr marL="6149" marR="6149" marT="6149" marB="0" anchor="b">
                    <a:lnL>
                      <a:noFill/>
                    </a:lnL>
                    <a:lnR>
                      <a:noFill/>
                    </a:lnR>
                    <a:lnT>
                      <a:noFill/>
                    </a:lnT>
                    <a:lnB>
                      <a:noFill/>
                    </a:lnB>
                    <a:noFill/>
                  </a:tcPr>
                </a:tc>
                <a:tc>
                  <a:txBody>
                    <a:bodyPr/>
                    <a:lstStyle/>
                    <a:p>
                      <a:pPr algn="ctr" fontAlgn="b"/>
                      <a:r>
                        <a:rPr lang="nl-NL" sz="1100" b="1" i="0" u="none" strike="noStrike" dirty="0">
                          <a:solidFill>
                            <a:srgbClr val="000000"/>
                          </a:solidFill>
                          <a:effectLst/>
                          <a:latin typeface="Calibri" panose="020F0502020204030204" pitchFamily="34" charset="0"/>
                        </a:rPr>
                        <a:t>2021</a:t>
                      </a:r>
                    </a:p>
                  </a:txBody>
                  <a:tcPr marL="6149" marR="6149" marT="6149" marB="0" anchor="b">
                    <a:lnL>
                      <a:noFill/>
                    </a:lnL>
                    <a:lnR>
                      <a:noFill/>
                    </a:lnR>
                    <a:lnT>
                      <a:noFill/>
                    </a:lnT>
                    <a:lnB>
                      <a:noFill/>
                    </a:lnB>
                    <a:noFill/>
                  </a:tcPr>
                </a:tc>
                <a:tc>
                  <a:txBody>
                    <a:bodyPr/>
                    <a:lstStyle/>
                    <a:p>
                      <a:pPr algn="ctr" fontAlgn="b"/>
                      <a:r>
                        <a:rPr lang="nl-NL" sz="1100" b="1" i="0" u="none" strike="noStrike" dirty="0">
                          <a:solidFill>
                            <a:srgbClr val="000000"/>
                          </a:solidFill>
                          <a:effectLst/>
                          <a:latin typeface="Calibri" panose="020F0502020204030204" pitchFamily="34" charset="0"/>
                        </a:rPr>
                        <a:t>2022</a:t>
                      </a:r>
                    </a:p>
                  </a:txBody>
                  <a:tcPr marL="6149" marR="6149" marT="6149" marB="0" anchor="b">
                    <a:lnL>
                      <a:noFill/>
                    </a:lnL>
                    <a:lnR>
                      <a:noFill/>
                    </a:lnR>
                    <a:lnT>
                      <a:noFill/>
                    </a:lnT>
                    <a:lnB>
                      <a:noFill/>
                    </a:lnB>
                    <a:noFill/>
                  </a:tcPr>
                </a:tc>
                <a:tc>
                  <a:txBody>
                    <a:bodyPr/>
                    <a:lstStyle/>
                    <a:p>
                      <a:pPr algn="ctr" fontAlgn="b"/>
                      <a:r>
                        <a:rPr lang="nl-NL" sz="1100" b="1" i="0" u="none" strike="noStrike" dirty="0">
                          <a:solidFill>
                            <a:srgbClr val="000000"/>
                          </a:solidFill>
                          <a:effectLst/>
                          <a:latin typeface="Calibri" panose="020F0502020204030204" pitchFamily="34" charset="0"/>
                        </a:rPr>
                        <a:t>2023</a:t>
                      </a:r>
                    </a:p>
                  </a:txBody>
                  <a:tcPr marL="6149" marR="6149" marT="6149" marB="0" anchor="b">
                    <a:lnL>
                      <a:noFill/>
                    </a:lnL>
                    <a:lnR>
                      <a:noFill/>
                    </a:lnR>
                    <a:lnT>
                      <a:noFill/>
                    </a:lnT>
                    <a:lnB>
                      <a:noFill/>
                    </a:lnB>
                    <a:noFill/>
                  </a:tcPr>
                </a:tc>
                <a:tc>
                  <a:txBody>
                    <a:bodyPr/>
                    <a:lstStyle/>
                    <a:p>
                      <a:pPr algn="ctr" fontAlgn="b"/>
                      <a:r>
                        <a:rPr lang="nl-NL" sz="1100" b="1" i="0" u="none" strike="noStrike" dirty="0">
                          <a:solidFill>
                            <a:srgbClr val="000000"/>
                          </a:solidFill>
                          <a:effectLst/>
                          <a:latin typeface="Calibri" panose="020F0502020204030204" pitchFamily="34" charset="0"/>
                        </a:rPr>
                        <a:t>2024</a:t>
                      </a:r>
                    </a:p>
                  </a:txBody>
                  <a:tcPr marL="6149" marR="6149" marT="6149" marB="0" anchor="b">
                    <a:lnL>
                      <a:noFill/>
                    </a:lnL>
                    <a:lnR>
                      <a:noFill/>
                    </a:lnR>
                    <a:lnT>
                      <a:noFill/>
                    </a:lnT>
                    <a:lnB>
                      <a:noFill/>
                    </a:lnB>
                    <a:noFill/>
                  </a:tcPr>
                </a:tc>
                <a:tc>
                  <a:txBody>
                    <a:bodyPr/>
                    <a:lstStyle/>
                    <a:p>
                      <a:pPr algn="ctr" fontAlgn="b"/>
                      <a:r>
                        <a:rPr lang="nl-NL" sz="1100" b="1" i="0" u="none" strike="noStrike" dirty="0">
                          <a:solidFill>
                            <a:srgbClr val="000000"/>
                          </a:solidFill>
                          <a:effectLst/>
                          <a:latin typeface="Calibri" panose="020F0502020204030204" pitchFamily="34" charset="0"/>
                        </a:rPr>
                        <a:t>2025</a:t>
                      </a:r>
                    </a:p>
                  </a:txBody>
                  <a:tcPr marL="6149" marR="6149" marT="6149" marB="0" anchor="b">
                    <a:lnL>
                      <a:noFill/>
                    </a:lnL>
                    <a:lnR>
                      <a:noFill/>
                    </a:lnR>
                    <a:lnT>
                      <a:noFill/>
                    </a:lnT>
                    <a:lnB>
                      <a:noFill/>
                    </a:lnB>
                    <a:noFill/>
                  </a:tcPr>
                </a:tc>
                <a:tc>
                  <a:txBody>
                    <a:bodyPr/>
                    <a:lstStyle/>
                    <a:p>
                      <a:pPr algn="ctr" fontAlgn="b"/>
                      <a:r>
                        <a:rPr lang="nl-NL" sz="1100" b="1" i="0" u="none" strike="noStrike" dirty="0">
                          <a:solidFill>
                            <a:srgbClr val="000000"/>
                          </a:solidFill>
                          <a:effectLst/>
                          <a:latin typeface="Calibri" panose="020F0502020204030204" pitchFamily="34" charset="0"/>
                        </a:rPr>
                        <a:t>2026</a:t>
                      </a:r>
                    </a:p>
                  </a:txBody>
                  <a:tcPr marL="6149" marR="6149" marT="6149" marB="0" anchor="b">
                    <a:lnL>
                      <a:noFill/>
                    </a:lnL>
                    <a:lnR>
                      <a:noFill/>
                    </a:lnR>
                    <a:lnT>
                      <a:noFill/>
                    </a:lnT>
                    <a:lnB>
                      <a:noFill/>
                    </a:lnB>
                    <a:noFill/>
                  </a:tcPr>
                </a:tc>
                <a:tc>
                  <a:txBody>
                    <a:bodyPr/>
                    <a:lstStyle/>
                    <a:p>
                      <a:pPr algn="ctr" fontAlgn="b"/>
                      <a:r>
                        <a:rPr lang="nl-NL" sz="1100" b="1" i="0" u="none" strike="noStrike" dirty="0">
                          <a:solidFill>
                            <a:srgbClr val="000000"/>
                          </a:solidFill>
                          <a:effectLst/>
                          <a:latin typeface="Calibri" panose="020F0502020204030204" pitchFamily="34" charset="0"/>
                        </a:rPr>
                        <a:t>2027</a:t>
                      </a:r>
                    </a:p>
                  </a:txBody>
                  <a:tcPr marL="6149" marR="6149" marT="6149" marB="0" anchor="b">
                    <a:lnL>
                      <a:noFill/>
                    </a:lnL>
                    <a:lnR>
                      <a:noFill/>
                    </a:lnR>
                    <a:lnT>
                      <a:noFill/>
                    </a:lnT>
                    <a:lnB>
                      <a:noFill/>
                    </a:lnB>
                    <a:noFill/>
                  </a:tcPr>
                </a:tc>
                <a:tc>
                  <a:txBody>
                    <a:bodyPr/>
                    <a:lstStyle/>
                    <a:p>
                      <a:pPr algn="ctr" fontAlgn="b"/>
                      <a:r>
                        <a:rPr lang="nl-NL" sz="1100" b="1" i="0" u="none" strike="noStrike" dirty="0">
                          <a:solidFill>
                            <a:srgbClr val="000000"/>
                          </a:solidFill>
                          <a:effectLst/>
                          <a:latin typeface="Calibri" panose="020F0502020204030204" pitchFamily="34" charset="0"/>
                        </a:rPr>
                        <a:t>2028</a:t>
                      </a:r>
                    </a:p>
                  </a:txBody>
                  <a:tcPr marL="6149" marR="6149" marT="6149" marB="0" anchor="b">
                    <a:lnL>
                      <a:noFill/>
                    </a:lnL>
                    <a:lnR>
                      <a:noFill/>
                    </a:lnR>
                    <a:lnT>
                      <a:noFill/>
                    </a:lnT>
                    <a:lnB>
                      <a:noFill/>
                    </a:lnB>
                    <a:noFill/>
                  </a:tcPr>
                </a:tc>
                <a:tc>
                  <a:txBody>
                    <a:bodyPr/>
                    <a:lstStyle/>
                    <a:p>
                      <a:pPr algn="ctr" fontAlgn="b"/>
                      <a:r>
                        <a:rPr lang="nl-NL" sz="1100" b="1" i="0" u="none" strike="noStrike" dirty="0">
                          <a:solidFill>
                            <a:srgbClr val="000000"/>
                          </a:solidFill>
                          <a:effectLst/>
                          <a:latin typeface="Calibri" panose="020F0502020204030204" pitchFamily="34" charset="0"/>
                        </a:rPr>
                        <a:t>2029</a:t>
                      </a:r>
                    </a:p>
                  </a:txBody>
                  <a:tcPr marL="6149" marR="6149" marT="6149" marB="0" anchor="b">
                    <a:lnL>
                      <a:noFill/>
                    </a:lnL>
                    <a:lnR>
                      <a:noFill/>
                    </a:lnR>
                    <a:lnT>
                      <a:noFill/>
                    </a:lnT>
                    <a:lnB>
                      <a:noFill/>
                    </a:lnB>
                    <a:noFill/>
                  </a:tcPr>
                </a:tc>
                <a:tc>
                  <a:txBody>
                    <a:bodyPr/>
                    <a:lstStyle/>
                    <a:p>
                      <a:pPr algn="ctr" fontAlgn="b"/>
                      <a:r>
                        <a:rPr lang="nl-NL" sz="1100" b="1" i="0" u="none" strike="noStrike" dirty="0">
                          <a:solidFill>
                            <a:srgbClr val="000000"/>
                          </a:solidFill>
                          <a:effectLst/>
                          <a:latin typeface="Calibri" panose="020F0502020204030204" pitchFamily="34" charset="0"/>
                        </a:rPr>
                        <a:t>2030</a:t>
                      </a:r>
                    </a:p>
                  </a:txBody>
                  <a:tcPr marL="6149" marR="6149" marT="6149" marB="0" anchor="b">
                    <a:lnL>
                      <a:noFill/>
                    </a:lnL>
                    <a:lnR>
                      <a:noFill/>
                    </a:lnR>
                    <a:lnT>
                      <a:noFill/>
                    </a:lnT>
                    <a:lnB>
                      <a:noFill/>
                    </a:lnB>
                    <a:noFill/>
                  </a:tcPr>
                </a:tc>
                <a:extLst>
                  <a:ext uri="{0D108BD9-81ED-4DB2-BD59-A6C34878D82A}">
                    <a16:rowId xmlns:a16="http://schemas.microsoft.com/office/drawing/2014/main" val="3590184381"/>
                  </a:ext>
                </a:extLst>
              </a:tr>
              <a:tr h="178335">
                <a:tc>
                  <a:txBody>
                    <a:bodyPr/>
                    <a:lstStyle/>
                    <a:p>
                      <a:pPr algn="ctr" fontAlgn="b"/>
                      <a:r>
                        <a:rPr lang="nl-NL" sz="1100" b="0" i="0" u="none" strike="noStrike">
                          <a:solidFill>
                            <a:srgbClr val="000000"/>
                          </a:solidFill>
                          <a:effectLst/>
                          <a:latin typeface="Calibri" panose="020F0502020204030204" pitchFamily="34" charset="0"/>
                        </a:rPr>
                        <a:t>100%</a:t>
                      </a:r>
                    </a:p>
                  </a:txBody>
                  <a:tcPr marL="6149" marR="6149" marT="6149" marB="0" anchor="b">
                    <a:lnL>
                      <a:noFill/>
                    </a:lnL>
                    <a:lnR>
                      <a:noFill/>
                    </a:lnR>
                    <a:lnT>
                      <a:noFill/>
                    </a:lnT>
                    <a:lnB>
                      <a:noFill/>
                    </a:lnB>
                    <a:noFill/>
                  </a:tcPr>
                </a:tc>
                <a:tc>
                  <a:txBody>
                    <a:bodyPr/>
                    <a:lstStyle/>
                    <a:p>
                      <a:pPr algn="ctr" fontAlgn="b"/>
                      <a:r>
                        <a:rPr lang="nl-NL" sz="1100" b="0" i="0" u="none" strike="noStrike">
                          <a:solidFill>
                            <a:srgbClr val="000000"/>
                          </a:solidFill>
                          <a:effectLst/>
                          <a:latin typeface="Calibri" panose="020F0502020204030204" pitchFamily="34" charset="0"/>
                        </a:rPr>
                        <a:t>93%</a:t>
                      </a:r>
                    </a:p>
                  </a:txBody>
                  <a:tcPr marL="6149" marR="6149" marT="6149" marB="0" anchor="b">
                    <a:lnL>
                      <a:noFill/>
                    </a:lnL>
                    <a:lnR>
                      <a:noFill/>
                    </a:lnR>
                    <a:lnT>
                      <a:noFill/>
                    </a:lnT>
                    <a:lnB>
                      <a:noFill/>
                    </a:lnB>
                    <a:noFill/>
                  </a:tcPr>
                </a:tc>
                <a:tc>
                  <a:txBody>
                    <a:bodyPr/>
                    <a:lstStyle/>
                    <a:p>
                      <a:pPr algn="ctr" fontAlgn="b"/>
                      <a:r>
                        <a:rPr lang="nl-NL" sz="1100" b="0" i="0" u="none" strike="noStrike">
                          <a:solidFill>
                            <a:srgbClr val="000000"/>
                          </a:solidFill>
                          <a:effectLst/>
                          <a:latin typeface="Calibri" panose="020F0502020204030204" pitchFamily="34" charset="0"/>
                        </a:rPr>
                        <a:t>93%</a:t>
                      </a:r>
                    </a:p>
                  </a:txBody>
                  <a:tcPr marL="6149" marR="6149" marT="6149" marB="0" anchor="b">
                    <a:lnL>
                      <a:noFill/>
                    </a:lnL>
                    <a:lnR>
                      <a:noFill/>
                    </a:lnR>
                    <a:lnT>
                      <a:noFill/>
                    </a:lnT>
                    <a:lnB>
                      <a:noFill/>
                    </a:lnB>
                    <a:noFill/>
                  </a:tcPr>
                </a:tc>
                <a:tc>
                  <a:txBody>
                    <a:bodyPr/>
                    <a:lstStyle/>
                    <a:p>
                      <a:pPr algn="ctr" fontAlgn="b"/>
                      <a:r>
                        <a:rPr lang="nl-NL" sz="1100" b="0" i="0" u="none" strike="noStrike" dirty="0">
                          <a:solidFill>
                            <a:srgbClr val="000000"/>
                          </a:solidFill>
                          <a:effectLst/>
                          <a:latin typeface="Calibri" panose="020F0502020204030204" pitchFamily="34" charset="0"/>
                        </a:rPr>
                        <a:t>63%</a:t>
                      </a:r>
                    </a:p>
                  </a:txBody>
                  <a:tcPr marL="6149" marR="6149" marT="6149" marB="0" anchor="b">
                    <a:lnL>
                      <a:noFill/>
                    </a:lnL>
                    <a:lnR>
                      <a:noFill/>
                    </a:lnR>
                    <a:lnT>
                      <a:noFill/>
                    </a:lnT>
                    <a:lnB>
                      <a:noFill/>
                    </a:lnB>
                    <a:noFill/>
                  </a:tcPr>
                </a:tc>
                <a:tc>
                  <a:txBody>
                    <a:bodyPr/>
                    <a:lstStyle/>
                    <a:p>
                      <a:pPr algn="ctr" fontAlgn="b"/>
                      <a:r>
                        <a:rPr lang="nl-NL" sz="1100" b="0" i="0" u="none" strike="noStrike" dirty="0">
                          <a:solidFill>
                            <a:srgbClr val="000000"/>
                          </a:solidFill>
                          <a:effectLst/>
                          <a:latin typeface="Calibri" panose="020F0502020204030204" pitchFamily="34" charset="0"/>
                        </a:rPr>
                        <a:t>63%</a:t>
                      </a:r>
                    </a:p>
                  </a:txBody>
                  <a:tcPr marL="6149" marR="6149" marT="6149" marB="0" anchor="b">
                    <a:lnL>
                      <a:noFill/>
                    </a:lnL>
                    <a:lnR>
                      <a:noFill/>
                    </a:lnR>
                    <a:lnT>
                      <a:noFill/>
                    </a:lnT>
                    <a:lnB>
                      <a:noFill/>
                    </a:lnB>
                    <a:noFill/>
                  </a:tcPr>
                </a:tc>
                <a:tc>
                  <a:txBody>
                    <a:bodyPr/>
                    <a:lstStyle/>
                    <a:p>
                      <a:pPr algn="ctr" fontAlgn="b"/>
                      <a:r>
                        <a:rPr lang="nl-NL" sz="1100" b="0" i="0" u="none" strike="noStrike" dirty="0">
                          <a:solidFill>
                            <a:srgbClr val="000000"/>
                          </a:solidFill>
                          <a:effectLst/>
                          <a:latin typeface="Calibri" panose="020F0502020204030204" pitchFamily="34" charset="0"/>
                        </a:rPr>
                        <a:t>63%</a:t>
                      </a:r>
                    </a:p>
                  </a:txBody>
                  <a:tcPr marL="6149" marR="6149" marT="6149" marB="0" anchor="b">
                    <a:lnL>
                      <a:noFill/>
                    </a:lnL>
                    <a:lnR>
                      <a:noFill/>
                    </a:lnR>
                    <a:lnT>
                      <a:noFill/>
                    </a:lnT>
                    <a:lnB>
                      <a:noFill/>
                    </a:lnB>
                    <a:noFill/>
                  </a:tcPr>
                </a:tc>
                <a:tc>
                  <a:txBody>
                    <a:bodyPr/>
                    <a:lstStyle/>
                    <a:p>
                      <a:pPr algn="ctr" fontAlgn="b"/>
                      <a:r>
                        <a:rPr lang="nl-NL" sz="1100" b="0" i="0" u="none" strike="noStrike">
                          <a:solidFill>
                            <a:srgbClr val="000000"/>
                          </a:solidFill>
                          <a:effectLst/>
                          <a:latin typeface="Calibri" panose="020F0502020204030204" pitchFamily="34" charset="0"/>
                        </a:rPr>
                        <a:t>45%</a:t>
                      </a:r>
                    </a:p>
                  </a:txBody>
                  <a:tcPr marL="6149" marR="6149" marT="6149" marB="0" anchor="b">
                    <a:lnL>
                      <a:noFill/>
                    </a:lnL>
                    <a:lnR>
                      <a:noFill/>
                    </a:lnR>
                    <a:lnT>
                      <a:noFill/>
                    </a:lnT>
                    <a:lnB>
                      <a:noFill/>
                    </a:lnB>
                    <a:noFill/>
                  </a:tcPr>
                </a:tc>
                <a:tc>
                  <a:txBody>
                    <a:bodyPr/>
                    <a:lstStyle/>
                    <a:p>
                      <a:pPr algn="ctr" fontAlgn="b"/>
                      <a:r>
                        <a:rPr lang="nl-NL" sz="1100" b="0" i="0" u="none" strike="noStrike">
                          <a:solidFill>
                            <a:srgbClr val="000000"/>
                          </a:solidFill>
                          <a:effectLst/>
                          <a:latin typeface="Calibri" panose="020F0502020204030204" pitchFamily="34" charset="0"/>
                        </a:rPr>
                        <a:t>45%</a:t>
                      </a:r>
                    </a:p>
                  </a:txBody>
                  <a:tcPr marL="6149" marR="6149" marT="6149" marB="0" anchor="b">
                    <a:lnL>
                      <a:noFill/>
                    </a:lnL>
                    <a:lnR>
                      <a:noFill/>
                    </a:lnR>
                    <a:lnT>
                      <a:noFill/>
                    </a:lnT>
                    <a:lnB>
                      <a:noFill/>
                    </a:lnB>
                    <a:noFill/>
                  </a:tcPr>
                </a:tc>
                <a:tc>
                  <a:txBody>
                    <a:bodyPr/>
                    <a:lstStyle/>
                    <a:p>
                      <a:pPr algn="ctr" fontAlgn="b"/>
                      <a:r>
                        <a:rPr lang="nl-NL" sz="1100" b="0" i="0" u="none" strike="noStrike">
                          <a:solidFill>
                            <a:srgbClr val="000000"/>
                          </a:solidFill>
                          <a:effectLst/>
                          <a:latin typeface="Calibri" panose="020F0502020204030204" pitchFamily="34" charset="0"/>
                        </a:rPr>
                        <a:t>45%</a:t>
                      </a:r>
                    </a:p>
                  </a:txBody>
                  <a:tcPr marL="6149" marR="6149" marT="6149" marB="0" anchor="b">
                    <a:lnL>
                      <a:noFill/>
                    </a:lnL>
                    <a:lnR>
                      <a:noFill/>
                    </a:lnR>
                    <a:lnT>
                      <a:noFill/>
                    </a:lnT>
                    <a:lnB>
                      <a:noFill/>
                    </a:lnB>
                    <a:noFill/>
                  </a:tcPr>
                </a:tc>
                <a:tc>
                  <a:txBody>
                    <a:bodyPr/>
                    <a:lstStyle/>
                    <a:p>
                      <a:pPr algn="ctr" fontAlgn="b"/>
                      <a:r>
                        <a:rPr lang="nl-NL" sz="1100" b="0" i="0" u="none" strike="noStrike">
                          <a:solidFill>
                            <a:srgbClr val="000000"/>
                          </a:solidFill>
                          <a:effectLst/>
                          <a:latin typeface="Calibri" panose="020F0502020204030204" pitchFamily="34" charset="0"/>
                        </a:rPr>
                        <a:t>31%</a:t>
                      </a:r>
                    </a:p>
                  </a:txBody>
                  <a:tcPr marL="6149" marR="6149" marT="6149" marB="0" anchor="b">
                    <a:lnL>
                      <a:noFill/>
                    </a:lnL>
                    <a:lnR>
                      <a:noFill/>
                    </a:lnR>
                    <a:lnT>
                      <a:noFill/>
                    </a:lnT>
                    <a:lnB>
                      <a:noFill/>
                    </a:lnB>
                    <a:noFill/>
                  </a:tcPr>
                </a:tc>
                <a:tc>
                  <a:txBody>
                    <a:bodyPr/>
                    <a:lstStyle/>
                    <a:p>
                      <a:pPr algn="ctr" fontAlgn="b"/>
                      <a:r>
                        <a:rPr lang="nl-NL" sz="1100" b="0" i="0" u="none" strike="noStrike">
                          <a:solidFill>
                            <a:srgbClr val="000000"/>
                          </a:solidFill>
                          <a:effectLst/>
                          <a:latin typeface="Calibri" panose="020F0502020204030204" pitchFamily="34" charset="0"/>
                        </a:rPr>
                        <a:t>31%</a:t>
                      </a:r>
                    </a:p>
                  </a:txBody>
                  <a:tcPr marL="6149" marR="6149" marT="6149" marB="0" anchor="b">
                    <a:lnL>
                      <a:noFill/>
                    </a:lnL>
                    <a:lnR>
                      <a:noFill/>
                    </a:lnR>
                    <a:lnT>
                      <a:noFill/>
                    </a:lnT>
                    <a:lnB>
                      <a:noFill/>
                    </a:lnB>
                    <a:noFill/>
                  </a:tcPr>
                </a:tc>
                <a:tc>
                  <a:txBody>
                    <a:bodyPr/>
                    <a:lstStyle/>
                    <a:p>
                      <a:pPr algn="ctr" fontAlgn="b"/>
                      <a:r>
                        <a:rPr lang="nl-NL" sz="1100" b="0" i="0" u="none" strike="noStrike">
                          <a:solidFill>
                            <a:srgbClr val="000000"/>
                          </a:solidFill>
                          <a:effectLst/>
                          <a:latin typeface="Calibri" panose="020F0502020204030204" pitchFamily="34" charset="0"/>
                        </a:rPr>
                        <a:t>31%</a:t>
                      </a:r>
                    </a:p>
                  </a:txBody>
                  <a:tcPr marL="6149" marR="6149" marT="6149" marB="0" anchor="b">
                    <a:lnL>
                      <a:noFill/>
                    </a:lnL>
                    <a:lnR>
                      <a:noFill/>
                    </a:lnR>
                    <a:lnT>
                      <a:noFill/>
                    </a:lnT>
                    <a:lnB>
                      <a:noFill/>
                    </a:lnB>
                    <a:noFill/>
                  </a:tcPr>
                </a:tc>
                <a:tc>
                  <a:txBody>
                    <a:bodyPr/>
                    <a:lstStyle/>
                    <a:p>
                      <a:pPr algn="ctr" fontAlgn="b"/>
                      <a:r>
                        <a:rPr lang="nl-NL" sz="1100" b="0" i="0" u="none" strike="noStrike" dirty="0">
                          <a:solidFill>
                            <a:srgbClr val="000000"/>
                          </a:solidFill>
                          <a:effectLst/>
                          <a:latin typeface="Calibri" panose="020F0502020204030204" pitchFamily="34" charset="0"/>
                        </a:rPr>
                        <a:t>24%</a:t>
                      </a:r>
                    </a:p>
                  </a:txBody>
                  <a:tcPr marL="6149" marR="6149" marT="6149" marB="0" anchor="b">
                    <a:lnL>
                      <a:noFill/>
                    </a:lnL>
                    <a:lnR>
                      <a:noFill/>
                    </a:lnR>
                    <a:lnT>
                      <a:noFill/>
                    </a:lnT>
                    <a:lnB>
                      <a:noFill/>
                    </a:lnB>
                    <a:noFill/>
                  </a:tcPr>
                </a:tc>
                <a:tc>
                  <a:txBody>
                    <a:bodyPr/>
                    <a:lstStyle/>
                    <a:p>
                      <a:pPr algn="ctr" fontAlgn="b"/>
                      <a:r>
                        <a:rPr lang="nl-NL" sz="1100" b="0" i="0" u="none" strike="noStrike">
                          <a:solidFill>
                            <a:srgbClr val="000000"/>
                          </a:solidFill>
                          <a:effectLst/>
                          <a:latin typeface="Calibri" panose="020F0502020204030204" pitchFamily="34" charset="0"/>
                        </a:rPr>
                        <a:t>24%</a:t>
                      </a:r>
                    </a:p>
                  </a:txBody>
                  <a:tcPr marL="6149" marR="6149" marT="6149" marB="0" anchor="b">
                    <a:lnL>
                      <a:noFill/>
                    </a:lnL>
                    <a:lnR>
                      <a:noFill/>
                    </a:lnR>
                    <a:lnT>
                      <a:noFill/>
                    </a:lnT>
                    <a:lnB>
                      <a:noFill/>
                    </a:lnB>
                    <a:noFill/>
                  </a:tcPr>
                </a:tc>
                <a:tc>
                  <a:txBody>
                    <a:bodyPr/>
                    <a:lstStyle/>
                    <a:p>
                      <a:pPr algn="ctr" fontAlgn="b"/>
                      <a:r>
                        <a:rPr lang="nl-NL" sz="1100" b="0" i="0" u="none" strike="noStrike">
                          <a:solidFill>
                            <a:srgbClr val="000000"/>
                          </a:solidFill>
                          <a:effectLst/>
                          <a:latin typeface="Calibri" panose="020F0502020204030204" pitchFamily="34" charset="0"/>
                        </a:rPr>
                        <a:t>24%</a:t>
                      </a:r>
                    </a:p>
                  </a:txBody>
                  <a:tcPr marL="6149" marR="6149" marT="6149" marB="0" anchor="b">
                    <a:lnL>
                      <a:noFill/>
                    </a:lnL>
                    <a:lnR>
                      <a:noFill/>
                    </a:lnR>
                    <a:lnT>
                      <a:noFill/>
                    </a:lnT>
                    <a:lnB>
                      <a:noFill/>
                    </a:lnB>
                    <a:noFill/>
                  </a:tcPr>
                </a:tc>
                <a:tc>
                  <a:txBody>
                    <a:bodyPr/>
                    <a:lstStyle/>
                    <a:p>
                      <a:pPr algn="ctr" fontAlgn="b"/>
                      <a:r>
                        <a:rPr lang="nl-NL" sz="1100" b="0" i="0" u="none" strike="noStrike" dirty="0">
                          <a:solidFill>
                            <a:srgbClr val="000000"/>
                          </a:solidFill>
                          <a:effectLst/>
                          <a:latin typeface="Calibri" panose="020F0502020204030204" pitchFamily="34" charset="0"/>
                        </a:rPr>
                        <a:t>21%</a:t>
                      </a:r>
                    </a:p>
                  </a:txBody>
                  <a:tcPr marL="6149" marR="6149" marT="6149" marB="0" anchor="b">
                    <a:lnL>
                      <a:noFill/>
                    </a:lnL>
                    <a:lnR>
                      <a:noFill/>
                    </a:lnR>
                    <a:lnT>
                      <a:noFill/>
                    </a:lnT>
                    <a:lnB>
                      <a:noFill/>
                    </a:lnB>
                    <a:noFill/>
                  </a:tcPr>
                </a:tc>
                <a:extLst>
                  <a:ext uri="{0D108BD9-81ED-4DB2-BD59-A6C34878D82A}">
                    <a16:rowId xmlns:a16="http://schemas.microsoft.com/office/drawing/2014/main" val="1914043149"/>
                  </a:ext>
                </a:extLst>
              </a:tr>
            </a:tbl>
          </a:graphicData>
        </a:graphic>
      </p:graphicFrame>
      <p:graphicFrame>
        <p:nvGraphicFramePr>
          <p:cNvPr id="5" name="Grafiek 4">
            <a:extLst>
              <a:ext uri="{FF2B5EF4-FFF2-40B4-BE49-F238E27FC236}">
                <a16:creationId xmlns:a16="http://schemas.microsoft.com/office/drawing/2014/main" id="{0B431AF2-4986-7D26-C0A2-622A1239C8F7}"/>
              </a:ext>
            </a:extLst>
          </p:cNvPr>
          <p:cNvGraphicFramePr>
            <a:graphicFrameLocks/>
          </p:cNvGraphicFramePr>
          <p:nvPr>
            <p:extLst>
              <p:ext uri="{D42A27DB-BD31-4B8C-83A1-F6EECF244321}">
                <p14:modId xmlns:p14="http://schemas.microsoft.com/office/powerpoint/2010/main" val="4088130086"/>
              </p:ext>
            </p:extLst>
          </p:nvPr>
        </p:nvGraphicFramePr>
        <p:xfrm>
          <a:off x="1421423" y="1476491"/>
          <a:ext cx="8988426" cy="479425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6176176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0DB19C61-11D9-9683-FEA5-7336557B741A}"/>
              </a:ext>
            </a:extLst>
          </p:cNvPr>
          <p:cNvPicPr>
            <a:picLocks noChangeAspect="1"/>
          </p:cNvPicPr>
          <p:nvPr/>
        </p:nvPicPr>
        <p:blipFill rotWithShape="1">
          <a:blip r:embed="rId3">
            <a:alphaModFix amt="5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b="15679"/>
          <a:stretch/>
        </p:blipFill>
        <p:spPr>
          <a:xfrm>
            <a:off x="1839598" y="0"/>
            <a:ext cx="8789124" cy="6858000"/>
          </a:xfrm>
          <a:prstGeom prst="rect">
            <a:avLst/>
          </a:prstGeom>
          <a:effectLst/>
        </p:spPr>
      </p:pic>
      <p:graphicFrame>
        <p:nvGraphicFramePr>
          <p:cNvPr id="3" name="Tabel 2">
            <a:extLst>
              <a:ext uri="{FF2B5EF4-FFF2-40B4-BE49-F238E27FC236}">
                <a16:creationId xmlns:a16="http://schemas.microsoft.com/office/drawing/2014/main" id="{BEDF00F7-D8A7-70AA-4DDE-5C4903591399}"/>
              </a:ext>
            </a:extLst>
          </p:cNvPr>
          <p:cNvGraphicFramePr>
            <a:graphicFrameLocks noGrp="1"/>
          </p:cNvGraphicFramePr>
          <p:nvPr>
            <p:extLst>
              <p:ext uri="{D42A27DB-BD31-4B8C-83A1-F6EECF244321}">
                <p14:modId xmlns:p14="http://schemas.microsoft.com/office/powerpoint/2010/main" val="113845754"/>
              </p:ext>
            </p:extLst>
          </p:nvPr>
        </p:nvGraphicFramePr>
        <p:xfrm>
          <a:off x="460698" y="1115343"/>
          <a:ext cx="10515593" cy="713340"/>
        </p:xfrm>
        <a:graphic>
          <a:graphicData uri="http://schemas.openxmlformats.org/drawingml/2006/table">
            <a:tbl>
              <a:tblPr/>
              <a:tblGrid>
                <a:gridCol w="1660358">
                  <a:extLst>
                    <a:ext uri="{9D8B030D-6E8A-4147-A177-3AD203B41FA5}">
                      <a16:colId xmlns:a16="http://schemas.microsoft.com/office/drawing/2014/main" val="421309727"/>
                    </a:ext>
                  </a:extLst>
                </a:gridCol>
                <a:gridCol w="590349">
                  <a:extLst>
                    <a:ext uri="{9D8B030D-6E8A-4147-A177-3AD203B41FA5}">
                      <a16:colId xmlns:a16="http://schemas.microsoft.com/office/drawing/2014/main" val="2774377616"/>
                    </a:ext>
                  </a:extLst>
                </a:gridCol>
                <a:gridCol w="590349">
                  <a:extLst>
                    <a:ext uri="{9D8B030D-6E8A-4147-A177-3AD203B41FA5}">
                      <a16:colId xmlns:a16="http://schemas.microsoft.com/office/drawing/2014/main" val="3263644542"/>
                    </a:ext>
                  </a:extLst>
                </a:gridCol>
                <a:gridCol w="590349">
                  <a:extLst>
                    <a:ext uri="{9D8B030D-6E8A-4147-A177-3AD203B41FA5}">
                      <a16:colId xmlns:a16="http://schemas.microsoft.com/office/drawing/2014/main" val="674144901"/>
                    </a:ext>
                  </a:extLst>
                </a:gridCol>
                <a:gridCol w="590349">
                  <a:extLst>
                    <a:ext uri="{9D8B030D-6E8A-4147-A177-3AD203B41FA5}">
                      <a16:colId xmlns:a16="http://schemas.microsoft.com/office/drawing/2014/main" val="1193818913"/>
                    </a:ext>
                  </a:extLst>
                </a:gridCol>
                <a:gridCol w="590349">
                  <a:extLst>
                    <a:ext uri="{9D8B030D-6E8A-4147-A177-3AD203B41FA5}">
                      <a16:colId xmlns:a16="http://schemas.microsoft.com/office/drawing/2014/main" val="1249568451"/>
                    </a:ext>
                  </a:extLst>
                </a:gridCol>
                <a:gridCol w="590349">
                  <a:extLst>
                    <a:ext uri="{9D8B030D-6E8A-4147-A177-3AD203B41FA5}">
                      <a16:colId xmlns:a16="http://schemas.microsoft.com/office/drawing/2014/main" val="3391402712"/>
                    </a:ext>
                  </a:extLst>
                </a:gridCol>
                <a:gridCol w="590349">
                  <a:extLst>
                    <a:ext uri="{9D8B030D-6E8A-4147-A177-3AD203B41FA5}">
                      <a16:colId xmlns:a16="http://schemas.microsoft.com/office/drawing/2014/main" val="1882225938"/>
                    </a:ext>
                  </a:extLst>
                </a:gridCol>
                <a:gridCol w="590349">
                  <a:extLst>
                    <a:ext uri="{9D8B030D-6E8A-4147-A177-3AD203B41FA5}">
                      <a16:colId xmlns:a16="http://schemas.microsoft.com/office/drawing/2014/main" val="2797920135"/>
                    </a:ext>
                  </a:extLst>
                </a:gridCol>
                <a:gridCol w="590349">
                  <a:extLst>
                    <a:ext uri="{9D8B030D-6E8A-4147-A177-3AD203B41FA5}">
                      <a16:colId xmlns:a16="http://schemas.microsoft.com/office/drawing/2014/main" val="254558502"/>
                    </a:ext>
                  </a:extLst>
                </a:gridCol>
                <a:gridCol w="590349">
                  <a:extLst>
                    <a:ext uri="{9D8B030D-6E8A-4147-A177-3AD203B41FA5}">
                      <a16:colId xmlns:a16="http://schemas.microsoft.com/office/drawing/2014/main" val="2060808191"/>
                    </a:ext>
                  </a:extLst>
                </a:gridCol>
                <a:gridCol w="590349">
                  <a:extLst>
                    <a:ext uri="{9D8B030D-6E8A-4147-A177-3AD203B41FA5}">
                      <a16:colId xmlns:a16="http://schemas.microsoft.com/office/drawing/2014/main" val="1007885384"/>
                    </a:ext>
                  </a:extLst>
                </a:gridCol>
                <a:gridCol w="590349">
                  <a:extLst>
                    <a:ext uri="{9D8B030D-6E8A-4147-A177-3AD203B41FA5}">
                      <a16:colId xmlns:a16="http://schemas.microsoft.com/office/drawing/2014/main" val="3636377355"/>
                    </a:ext>
                  </a:extLst>
                </a:gridCol>
                <a:gridCol w="590349">
                  <a:extLst>
                    <a:ext uri="{9D8B030D-6E8A-4147-A177-3AD203B41FA5}">
                      <a16:colId xmlns:a16="http://schemas.microsoft.com/office/drawing/2014/main" val="544352784"/>
                    </a:ext>
                  </a:extLst>
                </a:gridCol>
                <a:gridCol w="590349">
                  <a:extLst>
                    <a:ext uri="{9D8B030D-6E8A-4147-A177-3AD203B41FA5}">
                      <a16:colId xmlns:a16="http://schemas.microsoft.com/office/drawing/2014/main" val="3090626405"/>
                    </a:ext>
                  </a:extLst>
                </a:gridCol>
                <a:gridCol w="590349">
                  <a:extLst>
                    <a:ext uri="{9D8B030D-6E8A-4147-A177-3AD203B41FA5}">
                      <a16:colId xmlns:a16="http://schemas.microsoft.com/office/drawing/2014/main" val="859269526"/>
                    </a:ext>
                  </a:extLst>
                </a:gridCol>
              </a:tblGrid>
              <a:tr h="178335">
                <a:tc>
                  <a:txBody>
                    <a:bodyPr/>
                    <a:lstStyle/>
                    <a:p>
                      <a:pPr algn="ctr" fontAlgn="b"/>
                      <a:endParaRPr lang="nl-NL" sz="1100" b="0" i="0" u="none" strike="noStrike" dirty="0">
                        <a:solidFill>
                          <a:srgbClr val="000000"/>
                        </a:solidFill>
                        <a:effectLst/>
                        <a:latin typeface="Calibri" panose="020F0502020204030204" pitchFamily="34" charset="0"/>
                      </a:endParaRPr>
                    </a:p>
                  </a:txBody>
                  <a:tcPr marL="6149" marR="6149" marT="6149" marB="0" anchor="b">
                    <a:lnL>
                      <a:noFill/>
                    </a:lnL>
                    <a:lnR>
                      <a:noFill/>
                    </a:lnR>
                    <a:lnT>
                      <a:noFill/>
                    </a:lnT>
                    <a:lnB>
                      <a:noFill/>
                    </a:lnB>
                    <a:noFill/>
                  </a:tcPr>
                </a:tc>
                <a:tc>
                  <a:txBody>
                    <a:bodyPr/>
                    <a:lstStyle/>
                    <a:p>
                      <a:pPr algn="ctr" fontAlgn="b"/>
                      <a:endParaRPr lang="nl-NL" sz="1100" b="0" i="0" u="none" strike="noStrike">
                        <a:solidFill>
                          <a:srgbClr val="000000"/>
                        </a:solidFill>
                        <a:effectLst/>
                        <a:latin typeface="Calibri" panose="020F0502020204030204" pitchFamily="34" charset="0"/>
                      </a:endParaRPr>
                    </a:p>
                  </a:txBody>
                  <a:tcPr marL="6149" marR="6149" marT="6149" marB="0" anchor="b">
                    <a:lnL>
                      <a:noFill/>
                    </a:lnL>
                    <a:lnR>
                      <a:noFill/>
                    </a:lnR>
                    <a:lnT>
                      <a:noFill/>
                    </a:lnT>
                    <a:lnB>
                      <a:noFill/>
                    </a:lnB>
                    <a:noFill/>
                  </a:tcPr>
                </a:tc>
                <a:tc>
                  <a:txBody>
                    <a:bodyPr/>
                    <a:lstStyle/>
                    <a:p>
                      <a:pPr algn="ctr" fontAlgn="b"/>
                      <a:endParaRPr lang="nl-NL" sz="1100" b="0" i="0" u="none" strike="noStrike">
                        <a:solidFill>
                          <a:srgbClr val="000000"/>
                        </a:solidFill>
                        <a:effectLst/>
                        <a:latin typeface="Calibri" panose="020F0502020204030204" pitchFamily="34" charset="0"/>
                      </a:endParaRPr>
                    </a:p>
                  </a:txBody>
                  <a:tcPr marL="6149" marR="6149" marT="6149" marB="0" anchor="b">
                    <a:lnL>
                      <a:noFill/>
                    </a:lnL>
                    <a:lnR>
                      <a:noFill/>
                    </a:lnR>
                    <a:lnT>
                      <a:noFill/>
                    </a:lnT>
                    <a:lnB>
                      <a:noFill/>
                    </a:lnB>
                    <a:noFill/>
                  </a:tcPr>
                </a:tc>
                <a:tc>
                  <a:txBody>
                    <a:bodyPr/>
                    <a:lstStyle/>
                    <a:p>
                      <a:pPr algn="ctr" fontAlgn="b"/>
                      <a:endParaRPr lang="nl-NL" sz="1100" b="0" i="0" u="none" strike="noStrike">
                        <a:solidFill>
                          <a:srgbClr val="000000"/>
                        </a:solidFill>
                        <a:effectLst/>
                        <a:latin typeface="Calibri" panose="020F0502020204030204" pitchFamily="34" charset="0"/>
                      </a:endParaRPr>
                    </a:p>
                  </a:txBody>
                  <a:tcPr marL="6149" marR="6149" marT="6149" marB="0" anchor="b">
                    <a:lnL>
                      <a:noFill/>
                    </a:lnL>
                    <a:lnR>
                      <a:noFill/>
                    </a:lnR>
                    <a:lnT>
                      <a:noFill/>
                    </a:lnT>
                    <a:lnB>
                      <a:noFill/>
                    </a:lnB>
                    <a:noFill/>
                  </a:tcPr>
                </a:tc>
                <a:tc>
                  <a:txBody>
                    <a:bodyPr/>
                    <a:lstStyle/>
                    <a:p>
                      <a:pPr algn="ctr" fontAlgn="b"/>
                      <a:endParaRPr lang="nl-NL" sz="1100" b="0" i="0" u="none" strike="noStrike">
                        <a:solidFill>
                          <a:srgbClr val="000000"/>
                        </a:solidFill>
                        <a:effectLst/>
                        <a:latin typeface="Calibri" panose="020F0502020204030204" pitchFamily="34" charset="0"/>
                      </a:endParaRPr>
                    </a:p>
                  </a:txBody>
                  <a:tcPr marL="6149" marR="6149" marT="6149" marB="0" anchor="b">
                    <a:lnL>
                      <a:noFill/>
                    </a:lnL>
                    <a:lnR>
                      <a:noFill/>
                    </a:lnR>
                    <a:lnT>
                      <a:noFill/>
                    </a:lnT>
                    <a:lnB>
                      <a:noFill/>
                    </a:lnB>
                    <a:noFill/>
                  </a:tcPr>
                </a:tc>
                <a:tc>
                  <a:txBody>
                    <a:bodyPr/>
                    <a:lstStyle/>
                    <a:p>
                      <a:pPr algn="ctr" fontAlgn="b"/>
                      <a:endParaRPr lang="nl-NL" sz="1100" b="0" i="0" u="none" strike="noStrike">
                        <a:solidFill>
                          <a:srgbClr val="000000"/>
                        </a:solidFill>
                        <a:effectLst/>
                        <a:latin typeface="Calibri" panose="020F0502020204030204" pitchFamily="34" charset="0"/>
                      </a:endParaRPr>
                    </a:p>
                  </a:txBody>
                  <a:tcPr marL="6149" marR="6149" marT="6149" marB="0" anchor="b">
                    <a:lnL>
                      <a:noFill/>
                    </a:lnL>
                    <a:lnR>
                      <a:noFill/>
                    </a:lnR>
                    <a:lnT>
                      <a:noFill/>
                    </a:lnT>
                    <a:lnB>
                      <a:noFill/>
                    </a:lnB>
                    <a:noFill/>
                  </a:tcPr>
                </a:tc>
                <a:tc>
                  <a:txBody>
                    <a:bodyPr/>
                    <a:lstStyle/>
                    <a:p>
                      <a:pPr algn="ctr" fontAlgn="b"/>
                      <a:endParaRPr lang="nl-NL" sz="1100" b="0" i="0" u="none" strike="noStrike">
                        <a:solidFill>
                          <a:srgbClr val="000000"/>
                        </a:solidFill>
                        <a:effectLst/>
                        <a:latin typeface="Calibri" panose="020F0502020204030204" pitchFamily="34" charset="0"/>
                      </a:endParaRPr>
                    </a:p>
                  </a:txBody>
                  <a:tcPr marL="6149" marR="6149" marT="6149" marB="0" anchor="b">
                    <a:lnL>
                      <a:noFill/>
                    </a:lnL>
                    <a:lnR>
                      <a:noFill/>
                    </a:lnR>
                    <a:lnT>
                      <a:noFill/>
                    </a:lnT>
                    <a:lnB>
                      <a:noFill/>
                    </a:lnB>
                    <a:noFill/>
                  </a:tcPr>
                </a:tc>
                <a:tc>
                  <a:txBody>
                    <a:bodyPr/>
                    <a:lstStyle/>
                    <a:p>
                      <a:pPr algn="ctr" fontAlgn="b"/>
                      <a:endParaRPr lang="nl-NL" sz="1100" b="0" i="0" u="none" strike="noStrike">
                        <a:solidFill>
                          <a:srgbClr val="000000"/>
                        </a:solidFill>
                        <a:effectLst/>
                        <a:latin typeface="Calibri" panose="020F0502020204030204" pitchFamily="34" charset="0"/>
                      </a:endParaRPr>
                    </a:p>
                  </a:txBody>
                  <a:tcPr marL="6149" marR="6149" marT="6149" marB="0" anchor="b">
                    <a:lnL>
                      <a:noFill/>
                    </a:lnL>
                    <a:lnR>
                      <a:noFill/>
                    </a:lnR>
                    <a:lnT>
                      <a:noFill/>
                    </a:lnT>
                    <a:lnB>
                      <a:noFill/>
                    </a:lnB>
                    <a:noFill/>
                  </a:tcPr>
                </a:tc>
                <a:tc>
                  <a:txBody>
                    <a:bodyPr/>
                    <a:lstStyle/>
                    <a:p>
                      <a:pPr algn="ctr" fontAlgn="b"/>
                      <a:endParaRPr lang="nl-NL" sz="1100" b="0" i="0" u="none" strike="noStrike">
                        <a:solidFill>
                          <a:srgbClr val="000000"/>
                        </a:solidFill>
                        <a:effectLst/>
                        <a:latin typeface="Calibri" panose="020F0502020204030204" pitchFamily="34" charset="0"/>
                      </a:endParaRPr>
                    </a:p>
                  </a:txBody>
                  <a:tcPr marL="6149" marR="6149" marT="6149" marB="0" anchor="b">
                    <a:lnL>
                      <a:noFill/>
                    </a:lnL>
                    <a:lnR>
                      <a:noFill/>
                    </a:lnR>
                    <a:lnT>
                      <a:noFill/>
                    </a:lnT>
                    <a:lnB>
                      <a:noFill/>
                    </a:lnB>
                    <a:noFill/>
                  </a:tcPr>
                </a:tc>
                <a:tc>
                  <a:txBody>
                    <a:bodyPr/>
                    <a:lstStyle/>
                    <a:p>
                      <a:pPr algn="ctr" fontAlgn="b"/>
                      <a:endParaRPr lang="nl-NL" sz="1100" b="0" i="0" u="none" strike="noStrike">
                        <a:solidFill>
                          <a:srgbClr val="000000"/>
                        </a:solidFill>
                        <a:effectLst/>
                        <a:latin typeface="Calibri" panose="020F0502020204030204" pitchFamily="34" charset="0"/>
                      </a:endParaRPr>
                    </a:p>
                  </a:txBody>
                  <a:tcPr marL="6149" marR="6149" marT="6149" marB="0" anchor="b">
                    <a:lnL>
                      <a:noFill/>
                    </a:lnL>
                    <a:lnR>
                      <a:noFill/>
                    </a:lnR>
                    <a:lnT>
                      <a:noFill/>
                    </a:lnT>
                    <a:lnB>
                      <a:noFill/>
                    </a:lnB>
                    <a:noFill/>
                  </a:tcPr>
                </a:tc>
                <a:tc>
                  <a:txBody>
                    <a:bodyPr/>
                    <a:lstStyle/>
                    <a:p>
                      <a:pPr algn="ctr" fontAlgn="b"/>
                      <a:endParaRPr lang="nl-NL" sz="1100" b="0" i="0" u="none" strike="noStrike">
                        <a:solidFill>
                          <a:srgbClr val="000000"/>
                        </a:solidFill>
                        <a:effectLst/>
                        <a:latin typeface="Calibri" panose="020F0502020204030204" pitchFamily="34" charset="0"/>
                      </a:endParaRPr>
                    </a:p>
                  </a:txBody>
                  <a:tcPr marL="6149" marR="6149" marT="6149" marB="0" anchor="b">
                    <a:lnL>
                      <a:noFill/>
                    </a:lnL>
                    <a:lnR>
                      <a:noFill/>
                    </a:lnR>
                    <a:lnT>
                      <a:noFill/>
                    </a:lnT>
                    <a:lnB>
                      <a:noFill/>
                    </a:lnB>
                    <a:noFill/>
                  </a:tcPr>
                </a:tc>
                <a:tc>
                  <a:txBody>
                    <a:bodyPr/>
                    <a:lstStyle/>
                    <a:p>
                      <a:pPr algn="ctr" fontAlgn="b"/>
                      <a:endParaRPr lang="nl-NL" sz="1100" b="0" i="0" u="none" strike="noStrike">
                        <a:solidFill>
                          <a:srgbClr val="000000"/>
                        </a:solidFill>
                        <a:effectLst/>
                        <a:latin typeface="Calibri" panose="020F0502020204030204" pitchFamily="34" charset="0"/>
                      </a:endParaRPr>
                    </a:p>
                  </a:txBody>
                  <a:tcPr marL="6149" marR="6149" marT="6149" marB="0" anchor="b">
                    <a:lnL>
                      <a:noFill/>
                    </a:lnL>
                    <a:lnR>
                      <a:noFill/>
                    </a:lnR>
                    <a:lnT>
                      <a:noFill/>
                    </a:lnT>
                    <a:lnB>
                      <a:noFill/>
                    </a:lnB>
                    <a:noFill/>
                  </a:tcPr>
                </a:tc>
                <a:tc>
                  <a:txBody>
                    <a:bodyPr/>
                    <a:lstStyle/>
                    <a:p>
                      <a:pPr algn="ctr" fontAlgn="b"/>
                      <a:endParaRPr lang="nl-NL" sz="1100" b="0" i="0" u="none" strike="noStrike">
                        <a:solidFill>
                          <a:srgbClr val="000000"/>
                        </a:solidFill>
                        <a:effectLst/>
                        <a:latin typeface="Calibri" panose="020F0502020204030204" pitchFamily="34" charset="0"/>
                      </a:endParaRPr>
                    </a:p>
                  </a:txBody>
                  <a:tcPr marL="6149" marR="6149" marT="6149" marB="0" anchor="b">
                    <a:lnL>
                      <a:noFill/>
                    </a:lnL>
                    <a:lnR>
                      <a:noFill/>
                    </a:lnR>
                    <a:lnT>
                      <a:noFill/>
                    </a:lnT>
                    <a:lnB>
                      <a:noFill/>
                    </a:lnB>
                    <a:noFill/>
                  </a:tcPr>
                </a:tc>
                <a:tc>
                  <a:txBody>
                    <a:bodyPr/>
                    <a:lstStyle/>
                    <a:p>
                      <a:pPr algn="ctr" fontAlgn="b"/>
                      <a:endParaRPr lang="nl-NL" sz="1100" b="0" i="0" u="none" strike="noStrike">
                        <a:solidFill>
                          <a:srgbClr val="000000"/>
                        </a:solidFill>
                        <a:effectLst/>
                        <a:latin typeface="Calibri" panose="020F0502020204030204" pitchFamily="34" charset="0"/>
                      </a:endParaRPr>
                    </a:p>
                  </a:txBody>
                  <a:tcPr marL="6149" marR="6149" marT="6149" marB="0" anchor="b">
                    <a:lnL>
                      <a:noFill/>
                    </a:lnL>
                    <a:lnR>
                      <a:noFill/>
                    </a:lnR>
                    <a:lnT>
                      <a:noFill/>
                    </a:lnT>
                    <a:lnB>
                      <a:noFill/>
                    </a:lnB>
                    <a:noFill/>
                  </a:tcPr>
                </a:tc>
                <a:tc>
                  <a:txBody>
                    <a:bodyPr/>
                    <a:lstStyle/>
                    <a:p>
                      <a:pPr algn="ctr" fontAlgn="b"/>
                      <a:endParaRPr lang="nl-NL" sz="1100" b="0" i="0" u="none" strike="noStrike">
                        <a:solidFill>
                          <a:srgbClr val="000000"/>
                        </a:solidFill>
                        <a:effectLst/>
                        <a:latin typeface="Calibri" panose="020F0502020204030204" pitchFamily="34" charset="0"/>
                      </a:endParaRPr>
                    </a:p>
                  </a:txBody>
                  <a:tcPr marL="6149" marR="6149" marT="6149" marB="0" anchor="b">
                    <a:lnL>
                      <a:noFill/>
                    </a:lnL>
                    <a:lnR>
                      <a:noFill/>
                    </a:lnR>
                    <a:lnT>
                      <a:noFill/>
                    </a:lnT>
                    <a:lnB>
                      <a:noFill/>
                    </a:lnB>
                    <a:noFill/>
                  </a:tcPr>
                </a:tc>
                <a:tc>
                  <a:txBody>
                    <a:bodyPr/>
                    <a:lstStyle/>
                    <a:p>
                      <a:pPr algn="ctr" fontAlgn="b"/>
                      <a:endParaRPr lang="nl-NL" sz="1100" b="0" i="0" u="none" strike="noStrike">
                        <a:solidFill>
                          <a:srgbClr val="000000"/>
                        </a:solidFill>
                        <a:effectLst/>
                        <a:latin typeface="Calibri" panose="020F0502020204030204" pitchFamily="34" charset="0"/>
                      </a:endParaRPr>
                    </a:p>
                  </a:txBody>
                  <a:tcPr marL="6149" marR="6149" marT="6149" marB="0" anchor="b">
                    <a:lnL>
                      <a:noFill/>
                    </a:lnL>
                    <a:lnR>
                      <a:noFill/>
                    </a:lnR>
                    <a:lnT>
                      <a:noFill/>
                    </a:lnT>
                    <a:lnB>
                      <a:noFill/>
                    </a:lnB>
                    <a:noFill/>
                  </a:tcPr>
                </a:tc>
                <a:extLst>
                  <a:ext uri="{0D108BD9-81ED-4DB2-BD59-A6C34878D82A}">
                    <a16:rowId xmlns:a16="http://schemas.microsoft.com/office/drawing/2014/main" val="782893347"/>
                  </a:ext>
                </a:extLst>
              </a:tr>
              <a:tr h="178335">
                <a:tc>
                  <a:txBody>
                    <a:bodyPr/>
                    <a:lstStyle/>
                    <a:p>
                      <a:pPr algn="ctr" fontAlgn="b"/>
                      <a:r>
                        <a:rPr lang="nl-NL" sz="1100" b="0" i="0" u="none" strike="noStrike" dirty="0">
                          <a:solidFill>
                            <a:srgbClr val="000000"/>
                          </a:solidFill>
                          <a:effectLst/>
                          <a:latin typeface="Calibri" panose="020F0502020204030204" pitchFamily="34" charset="0"/>
                        </a:rPr>
                        <a:t>2025</a:t>
                      </a:r>
                    </a:p>
                  </a:txBody>
                  <a:tcPr marL="6149" marR="6149" marT="6149" marB="0" anchor="b">
                    <a:lnL>
                      <a:noFill/>
                    </a:lnL>
                    <a:lnR>
                      <a:noFill/>
                    </a:lnR>
                    <a:lnT>
                      <a:noFill/>
                    </a:lnT>
                    <a:lnB>
                      <a:noFill/>
                    </a:lnB>
                    <a:noFill/>
                  </a:tcPr>
                </a:tc>
                <a:tc>
                  <a:txBody>
                    <a:bodyPr/>
                    <a:lstStyle/>
                    <a:p>
                      <a:pPr algn="ctr" fontAlgn="b"/>
                      <a:r>
                        <a:rPr lang="nl-NL" sz="1100" b="0" i="0" u="none" strike="noStrike">
                          <a:solidFill>
                            <a:srgbClr val="000000"/>
                          </a:solidFill>
                          <a:effectLst/>
                          <a:latin typeface="Calibri" panose="020F0502020204030204" pitchFamily="34" charset="0"/>
                        </a:rPr>
                        <a:t>2026</a:t>
                      </a:r>
                    </a:p>
                  </a:txBody>
                  <a:tcPr marL="6149" marR="6149" marT="6149" marB="0" anchor="b">
                    <a:lnL>
                      <a:noFill/>
                    </a:lnL>
                    <a:lnR>
                      <a:noFill/>
                    </a:lnR>
                    <a:lnT>
                      <a:noFill/>
                    </a:lnT>
                    <a:lnB>
                      <a:noFill/>
                    </a:lnB>
                    <a:noFill/>
                  </a:tcPr>
                </a:tc>
                <a:tc>
                  <a:txBody>
                    <a:bodyPr/>
                    <a:lstStyle/>
                    <a:p>
                      <a:pPr algn="ctr" fontAlgn="b"/>
                      <a:r>
                        <a:rPr lang="nl-NL" sz="1100" b="0" i="0" u="none" strike="noStrike">
                          <a:solidFill>
                            <a:srgbClr val="000000"/>
                          </a:solidFill>
                          <a:effectLst/>
                          <a:latin typeface="Calibri" panose="020F0502020204030204" pitchFamily="34" charset="0"/>
                        </a:rPr>
                        <a:t>2027</a:t>
                      </a:r>
                    </a:p>
                  </a:txBody>
                  <a:tcPr marL="6149" marR="6149" marT="6149" marB="0" anchor="b">
                    <a:lnL>
                      <a:noFill/>
                    </a:lnL>
                    <a:lnR>
                      <a:noFill/>
                    </a:lnR>
                    <a:lnT>
                      <a:noFill/>
                    </a:lnT>
                    <a:lnB>
                      <a:noFill/>
                    </a:lnB>
                    <a:noFill/>
                  </a:tcPr>
                </a:tc>
                <a:tc>
                  <a:txBody>
                    <a:bodyPr/>
                    <a:lstStyle/>
                    <a:p>
                      <a:pPr algn="ctr" fontAlgn="b"/>
                      <a:r>
                        <a:rPr lang="nl-NL" sz="1100" b="0" i="0" u="none" strike="noStrike">
                          <a:solidFill>
                            <a:srgbClr val="000000"/>
                          </a:solidFill>
                          <a:effectLst/>
                          <a:latin typeface="Calibri" panose="020F0502020204030204" pitchFamily="34" charset="0"/>
                        </a:rPr>
                        <a:t>2028</a:t>
                      </a:r>
                    </a:p>
                  </a:txBody>
                  <a:tcPr marL="6149" marR="6149" marT="6149" marB="0" anchor="b">
                    <a:lnL>
                      <a:noFill/>
                    </a:lnL>
                    <a:lnR>
                      <a:noFill/>
                    </a:lnR>
                    <a:lnT>
                      <a:noFill/>
                    </a:lnT>
                    <a:lnB>
                      <a:noFill/>
                    </a:lnB>
                    <a:noFill/>
                  </a:tcPr>
                </a:tc>
                <a:tc>
                  <a:txBody>
                    <a:bodyPr/>
                    <a:lstStyle/>
                    <a:p>
                      <a:pPr algn="ctr" fontAlgn="b"/>
                      <a:r>
                        <a:rPr lang="nl-NL" sz="1100" b="0" i="0" u="none" strike="noStrike" dirty="0">
                          <a:solidFill>
                            <a:srgbClr val="000000"/>
                          </a:solidFill>
                          <a:effectLst/>
                          <a:latin typeface="Calibri" panose="020F0502020204030204" pitchFamily="34" charset="0"/>
                        </a:rPr>
                        <a:t>2029</a:t>
                      </a:r>
                    </a:p>
                  </a:txBody>
                  <a:tcPr marL="6149" marR="6149" marT="6149" marB="0" anchor="b">
                    <a:lnL>
                      <a:noFill/>
                    </a:lnL>
                    <a:lnR>
                      <a:noFill/>
                    </a:lnR>
                    <a:lnT>
                      <a:noFill/>
                    </a:lnT>
                    <a:lnB>
                      <a:noFill/>
                    </a:lnB>
                    <a:noFill/>
                  </a:tcPr>
                </a:tc>
                <a:tc>
                  <a:txBody>
                    <a:bodyPr/>
                    <a:lstStyle/>
                    <a:p>
                      <a:pPr algn="ctr" fontAlgn="b"/>
                      <a:r>
                        <a:rPr lang="nl-NL" sz="1100" b="0" i="0" u="none" strike="noStrike" dirty="0">
                          <a:solidFill>
                            <a:srgbClr val="000000"/>
                          </a:solidFill>
                          <a:effectLst/>
                          <a:latin typeface="Calibri" panose="020F0502020204030204" pitchFamily="34" charset="0"/>
                        </a:rPr>
                        <a:t>2030</a:t>
                      </a:r>
                    </a:p>
                  </a:txBody>
                  <a:tcPr marL="6149" marR="6149" marT="6149" marB="0" anchor="b">
                    <a:lnL>
                      <a:noFill/>
                    </a:lnL>
                    <a:lnR>
                      <a:noFill/>
                    </a:lnR>
                    <a:lnT>
                      <a:noFill/>
                    </a:lnT>
                    <a:lnB>
                      <a:noFill/>
                    </a:lnB>
                    <a:noFill/>
                  </a:tcPr>
                </a:tc>
                <a:tc>
                  <a:txBody>
                    <a:bodyPr/>
                    <a:lstStyle/>
                    <a:p>
                      <a:pPr algn="ctr" fontAlgn="b"/>
                      <a:r>
                        <a:rPr lang="nl-NL" sz="1100" b="0" i="0" u="none" strike="noStrike">
                          <a:solidFill>
                            <a:srgbClr val="000000"/>
                          </a:solidFill>
                          <a:effectLst/>
                          <a:latin typeface="Calibri" panose="020F0502020204030204" pitchFamily="34" charset="0"/>
                        </a:rPr>
                        <a:t>2031</a:t>
                      </a:r>
                    </a:p>
                  </a:txBody>
                  <a:tcPr marL="6149" marR="6149" marT="6149" marB="0" anchor="b">
                    <a:lnL>
                      <a:noFill/>
                    </a:lnL>
                    <a:lnR>
                      <a:noFill/>
                    </a:lnR>
                    <a:lnT>
                      <a:noFill/>
                    </a:lnT>
                    <a:lnB>
                      <a:noFill/>
                    </a:lnB>
                    <a:noFill/>
                  </a:tcPr>
                </a:tc>
                <a:tc>
                  <a:txBody>
                    <a:bodyPr/>
                    <a:lstStyle/>
                    <a:p>
                      <a:pPr algn="ctr" fontAlgn="b"/>
                      <a:r>
                        <a:rPr lang="nl-NL" sz="1100" b="0" i="0" u="none" strike="noStrike">
                          <a:solidFill>
                            <a:srgbClr val="000000"/>
                          </a:solidFill>
                          <a:effectLst/>
                          <a:latin typeface="Calibri" panose="020F0502020204030204" pitchFamily="34" charset="0"/>
                        </a:rPr>
                        <a:t>2032</a:t>
                      </a:r>
                    </a:p>
                  </a:txBody>
                  <a:tcPr marL="6149" marR="6149" marT="6149" marB="0" anchor="b">
                    <a:lnL>
                      <a:noFill/>
                    </a:lnL>
                    <a:lnR>
                      <a:noFill/>
                    </a:lnR>
                    <a:lnT>
                      <a:noFill/>
                    </a:lnT>
                    <a:lnB>
                      <a:noFill/>
                    </a:lnB>
                    <a:noFill/>
                  </a:tcPr>
                </a:tc>
                <a:tc>
                  <a:txBody>
                    <a:bodyPr/>
                    <a:lstStyle/>
                    <a:p>
                      <a:pPr algn="ctr" fontAlgn="b"/>
                      <a:r>
                        <a:rPr lang="nl-NL" sz="1100" b="0" i="0" u="none" strike="noStrike">
                          <a:solidFill>
                            <a:srgbClr val="000000"/>
                          </a:solidFill>
                          <a:effectLst/>
                          <a:latin typeface="Calibri" panose="020F0502020204030204" pitchFamily="34" charset="0"/>
                        </a:rPr>
                        <a:t>2033</a:t>
                      </a:r>
                    </a:p>
                  </a:txBody>
                  <a:tcPr marL="6149" marR="6149" marT="6149" marB="0" anchor="b">
                    <a:lnL>
                      <a:noFill/>
                    </a:lnL>
                    <a:lnR>
                      <a:noFill/>
                    </a:lnR>
                    <a:lnT>
                      <a:noFill/>
                    </a:lnT>
                    <a:lnB>
                      <a:noFill/>
                    </a:lnB>
                    <a:noFill/>
                  </a:tcPr>
                </a:tc>
                <a:tc>
                  <a:txBody>
                    <a:bodyPr/>
                    <a:lstStyle/>
                    <a:p>
                      <a:pPr algn="ctr" fontAlgn="b"/>
                      <a:r>
                        <a:rPr lang="nl-NL" sz="1100" b="0" i="0" u="none" strike="noStrike">
                          <a:solidFill>
                            <a:srgbClr val="000000"/>
                          </a:solidFill>
                          <a:effectLst/>
                          <a:latin typeface="Calibri" panose="020F0502020204030204" pitchFamily="34" charset="0"/>
                        </a:rPr>
                        <a:t>2034</a:t>
                      </a:r>
                    </a:p>
                  </a:txBody>
                  <a:tcPr marL="6149" marR="6149" marT="6149" marB="0" anchor="b">
                    <a:lnL>
                      <a:noFill/>
                    </a:lnL>
                    <a:lnR>
                      <a:noFill/>
                    </a:lnR>
                    <a:lnT>
                      <a:noFill/>
                    </a:lnT>
                    <a:lnB>
                      <a:noFill/>
                    </a:lnB>
                    <a:noFill/>
                  </a:tcPr>
                </a:tc>
                <a:tc>
                  <a:txBody>
                    <a:bodyPr/>
                    <a:lstStyle/>
                    <a:p>
                      <a:pPr algn="ctr" fontAlgn="b"/>
                      <a:r>
                        <a:rPr lang="nl-NL" sz="1100" b="0" i="0" u="none" strike="noStrike">
                          <a:solidFill>
                            <a:srgbClr val="000000"/>
                          </a:solidFill>
                          <a:effectLst/>
                          <a:latin typeface="Calibri" panose="020F0502020204030204" pitchFamily="34" charset="0"/>
                        </a:rPr>
                        <a:t>2035</a:t>
                      </a:r>
                    </a:p>
                  </a:txBody>
                  <a:tcPr marL="6149" marR="6149" marT="6149" marB="0" anchor="b">
                    <a:lnL>
                      <a:noFill/>
                    </a:lnL>
                    <a:lnR>
                      <a:noFill/>
                    </a:lnR>
                    <a:lnT>
                      <a:noFill/>
                    </a:lnT>
                    <a:lnB>
                      <a:noFill/>
                    </a:lnB>
                    <a:noFill/>
                  </a:tcPr>
                </a:tc>
                <a:tc>
                  <a:txBody>
                    <a:bodyPr/>
                    <a:lstStyle/>
                    <a:p>
                      <a:pPr algn="ctr" fontAlgn="b"/>
                      <a:r>
                        <a:rPr lang="nl-NL" sz="1100" b="0" i="0" u="none" strike="noStrike">
                          <a:solidFill>
                            <a:srgbClr val="000000"/>
                          </a:solidFill>
                          <a:effectLst/>
                          <a:latin typeface="Calibri" panose="020F0502020204030204" pitchFamily="34" charset="0"/>
                        </a:rPr>
                        <a:t>2036</a:t>
                      </a:r>
                    </a:p>
                  </a:txBody>
                  <a:tcPr marL="6149" marR="6149" marT="6149" marB="0" anchor="b">
                    <a:lnL>
                      <a:noFill/>
                    </a:lnL>
                    <a:lnR>
                      <a:noFill/>
                    </a:lnR>
                    <a:lnT>
                      <a:noFill/>
                    </a:lnT>
                    <a:lnB>
                      <a:noFill/>
                    </a:lnB>
                    <a:noFill/>
                  </a:tcPr>
                </a:tc>
                <a:tc>
                  <a:txBody>
                    <a:bodyPr/>
                    <a:lstStyle/>
                    <a:p>
                      <a:pPr algn="ctr" fontAlgn="b"/>
                      <a:r>
                        <a:rPr lang="nl-NL" sz="1100" b="0" i="0" u="none" strike="noStrike">
                          <a:solidFill>
                            <a:srgbClr val="000000"/>
                          </a:solidFill>
                          <a:effectLst/>
                          <a:latin typeface="Calibri" panose="020F0502020204030204" pitchFamily="34" charset="0"/>
                        </a:rPr>
                        <a:t>2037</a:t>
                      </a:r>
                    </a:p>
                  </a:txBody>
                  <a:tcPr marL="6149" marR="6149" marT="6149" marB="0" anchor="b">
                    <a:lnL>
                      <a:noFill/>
                    </a:lnL>
                    <a:lnR>
                      <a:noFill/>
                    </a:lnR>
                    <a:lnT>
                      <a:noFill/>
                    </a:lnT>
                    <a:lnB>
                      <a:noFill/>
                    </a:lnB>
                    <a:noFill/>
                  </a:tcPr>
                </a:tc>
                <a:tc>
                  <a:txBody>
                    <a:bodyPr/>
                    <a:lstStyle/>
                    <a:p>
                      <a:pPr algn="ctr" fontAlgn="b"/>
                      <a:r>
                        <a:rPr lang="nl-NL" sz="1100" b="0" i="0" u="none" strike="noStrike">
                          <a:solidFill>
                            <a:srgbClr val="000000"/>
                          </a:solidFill>
                          <a:effectLst/>
                          <a:latin typeface="Calibri" panose="020F0502020204030204" pitchFamily="34" charset="0"/>
                        </a:rPr>
                        <a:t>2038</a:t>
                      </a:r>
                    </a:p>
                  </a:txBody>
                  <a:tcPr marL="6149" marR="6149" marT="6149" marB="0" anchor="b">
                    <a:lnL>
                      <a:noFill/>
                    </a:lnL>
                    <a:lnR>
                      <a:noFill/>
                    </a:lnR>
                    <a:lnT>
                      <a:noFill/>
                    </a:lnT>
                    <a:lnB>
                      <a:noFill/>
                    </a:lnB>
                    <a:noFill/>
                  </a:tcPr>
                </a:tc>
                <a:tc>
                  <a:txBody>
                    <a:bodyPr/>
                    <a:lstStyle/>
                    <a:p>
                      <a:pPr algn="ctr" fontAlgn="b"/>
                      <a:r>
                        <a:rPr lang="nl-NL" sz="1100" b="0" i="0" u="none" strike="noStrike">
                          <a:solidFill>
                            <a:srgbClr val="000000"/>
                          </a:solidFill>
                          <a:effectLst/>
                          <a:latin typeface="Calibri" panose="020F0502020204030204" pitchFamily="34" charset="0"/>
                        </a:rPr>
                        <a:t>2039</a:t>
                      </a:r>
                    </a:p>
                  </a:txBody>
                  <a:tcPr marL="6149" marR="6149" marT="6149" marB="0" anchor="b">
                    <a:lnL>
                      <a:noFill/>
                    </a:lnL>
                    <a:lnR>
                      <a:noFill/>
                    </a:lnR>
                    <a:lnT>
                      <a:noFill/>
                    </a:lnT>
                    <a:lnB>
                      <a:noFill/>
                    </a:lnB>
                    <a:noFill/>
                  </a:tcPr>
                </a:tc>
                <a:tc>
                  <a:txBody>
                    <a:bodyPr/>
                    <a:lstStyle/>
                    <a:p>
                      <a:pPr algn="ctr" fontAlgn="b"/>
                      <a:r>
                        <a:rPr lang="nl-NL" sz="1100" b="0" i="0" u="none" strike="noStrike">
                          <a:solidFill>
                            <a:srgbClr val="000000"/>
                          </a:solidFill>
                          <a:effectLst/>
                          <a:latin typeface="Calibri" panose="020F0502020204030204" pitchFamily="34" charset="0"/>
                        </a:rPr>
                        <a:t>2040</a:t>
                      </a:r>
                    </a:p>
                  </a:txBody>
                  <a:tcPr marL="6149" marR="6149" marT="6149" marB="0" anchor="b">
                    <a:lnL>
                      <a:noFill/>
                    </a:lnL>
                    <a:lnR>
                      <a:noFill/>
                    </a:lnR>
                    <a:lnT>
                      <a:noFill/>
                    </a:lnT>
                    <a:lnB>
                      <a:noFill/>
                    </a:lnB>
                    <a:noFill/>
                  </a:tcPr>
                </a:tc>
                <a:extLst>
                  <a:ext uri="{0D108BD9-81ED-4DB2-BD59-A6C34878D82A}">
                    <a16:rowId xmlns:a16="http://schemas.microsoft.com/office/drawing/2014/main" val="2630908409"/>
                  </a:ext>
                </a:extLst>
              </a:tr>
              <a:tr h="178335">
                <a:tc>
                  <a:txBody>
                    <a:bodyPr/>
                    <a:lstStyle/>
                    <a:p>
                      <a:pPr algn="ctr" fontAlgn="b"/>
                      <a:r>
                        <a:rPr lang="nl-NL" sz="1100" b="0" i="0" u="none" strike="noStrike" dirty="0">
                          <a:solidFill>
                            <a:srgbClr val="4472C4"/>
                          </a:solidFill>
                          <a:effectLst/>
                          <a:latin typeface="Calibri" panose="020F0502020204030204" pitchFamily="34" charset="0"/>
                        </a:rPr>
                        <a:t>31%</a:t>
                      </a:r>
                    </a:p>
                  </a:txBody>
                  <a:tcPr marL="6149" marR="6149" marT="6149" marB="0" anchor="b">
                    <a:lnL>
                      <a:noFill/>
                    </a:lnL>
                    <a:lnR>
                      <a:noFill/>
                    </a:lnR>
                    <a:lnT>
                      <a:noFill/>
                    </a:lnT>
                    <a:lnB>
                      <a:noFill/>
                    </a:lnB>
                    <a:noFill/>
                  </a:tcPr>
                </a:tc>
                <a:tc>
                  <a:txBody>
                    <a:bodyPr/>
                    <a:lstStyle/>
                    <a:p>
                      <a:pPr algn="ctr" fontAlgn="b"/>
                      <a:r>
                        <a:rPr lang="nl-NL" sz="1100" b="0" i="0" u="none" strike="noStrike">
                          <a:solidFill>
                            <a:srgbClr val="4472C4"/>
                          </a:solidFill>
                          <a:effectLst/>
                          <a:latin typeface="Calibri" panose="020F0502020204030204" pitchFamily="34" charset="0"/>
                        </a:rPr>
                        <a:t>31%</a:t>
                      </a:r>
                    </a:p>
                  </a:txBody>
                  <a:tcPr marL="6149" marR="6149" marT="6149" marB="0" anchor="b">
                    <a:lnL>
                      <a:noFill/>
                    </a:lnL>
                    <a:lnR>
                      <a:noFill/>
                    </a:lnR>
                    <a:lnT>
                      <a:noFill/>
                    </a:lnT>
                    <a:lnB>
                      <a:noFill/>
                    </a:lnB>
                    <a:noFill/>
                  </a:tcPr>
                </a:tc>
                <a:tc>
                  <a:txBody>
                    <a:bodyPr/>
                    <a:lstStyle/>
                    <a:p>
                      <a:pPr algn="ctr" fontAlgn="b"/>
                      <a:r>
                        <a:rPr lang="nl-NL" sz="1100" b="0" i="0" u="none" strike="noStrike">
                          <a:solidFill>
                            <a:srgbClr val="4472C4"/>
                          </a:solidFill>
                          <a:effectLst/>
                          <a:latin typeface="Calibri" panose="020F0502020204030204" pitchFamily="34" charset="0"/>
                        </a:rPr>
                        <a:t>24%</a:t>
                      </a:r>
                    </a:p>
                  </a:txBody>
                  <a:tcPr marL="6149" marR="6149" marT="6149" marB="0" anchor="b">
                    <a:lnL>
                      <a:noFill/>
                    </a:lnL>
                    <a:lnR>
                      <a:noFill/>
                    </a:lnR>
                    <a:lnT>
                      <a:noFill/>
                    </a:lnT>
                    <a:lnB>
                      <a:noFill/>
                    </a:lnB>
                    <a:noFill/>
                  </a:tcPr>
                </a:tc>
                <a:tc>
                  <a:txBody>
                    <a:bodyPr/>
                    <a:lstStyle/>
                    <a:p>
                      <a:pPr algn="ctr" fontAlgn="b"/>
                      <a:r>
                        <a:rPr lang="nl-NL" sz="1100" b="0" i="0" u="none" strike="noStrike">
                          <a:solidFill>
                            <a:srgbClr val="4472C4"/>
                          </a:solidFill>
                          <a:effectLst/>
                          <a:latin typeface="Calibri" panose="020F0502020204030204" pitchFamily="34" charset="0"/>
                        </a:rPr>
                        <a:t>24%</a:t>
                      </a:r>
                    </a:p>
                  </a:txBody>
                  <a:tcPr marL="6149" marR="6149" marT="6149" marB="0" anchor="b">
                    <a:lnL>
                      <a:noFill/>
                    </a:lnL>
                    <a:lnR>
                      <a:noFill/>
                    </a:lnR>
                    <a:lnT>
                      <a:noFill/>
                    </a:lnT>
                    <a:lnB>
                      <a:noFill/>
                    </a:lnB>
                    <a:noFill/>
                  </a:tcPr>
                </a:tc>
                <a:tc>
                  <a:txBody>
                    <a:bodyPr/>
                    <a:lstStyle/>
                    <a:p>
                      <a:pPr algn="ctr" fontAlgn="b"/>
                      <a:r>
                        <a:rPr lang="nl-NL" sz="1100" b="0" i="0" u="none" strike="noStrike">
                          <a:solidFill>
                            <a:srgbClr val="4472C4"/>
                          </a:solidFill>
                          <a:effectLst/>
                          <a:latin typeface="Calibri" panose="020F0502020204030204" pitchFamily="34" charset="0"/>
                        </a:rPr>
                        <a:t>24%</a:t>
                      </a:r>
                    </a:p>
                  </a:txBody>
                  <a:tcPr marL="6149" marR="6149" marT="6149" marB="0" anchor="b">
                    <a:lnL>
                      <a:noFill/>
                    </a:lnL>
                    <a:lnR>
                      <a:noFill/>
                    </a:lnR>
                    <a:lnT>
                      <a:noFill/>
                    </a:lnT>
                    <a:lnB>
                      <a:noFill/>
                    </a:lnB>
                    <a:noFill/>
                  </a:tcPr>
                </a:tc>
                <a:tc>
                  <a:txBody>
                    <a:bodyPr/>
                    <a:lstStyle/>
                    <a:p>
                      <a:pPr algn="ctr" fontAlgn="b"/>
                      <a:r>
                        <a:rPr lang="nl-NL" sz="1100" b="0" i="0" u="none" strike="noStrike">
                          <a:solidFill>
                            <a:srgbClr val="4472C4"/>
                          </a:solidFill>
                          <a:effectLst/>
                          <a:latin typeface="Calibri" panose="020F0502020204030204" pitchFamily="34" charset="0"/>
                        </a:rPr>
                        <a:t>21%</a:t>
                      </a:r>
                    </a:p>
                  </a:txBody>
                  <a:tcPr marL="6149" marR="6149" marT="6149" marB="0" anchor="b">
                    <a:lnL>
                      <a:noFill/>
                    </a:lnL>
                    <a:lnR>
                      <a:noFill/>
                    </a:lnR>
                    <a:lnT>
                      <a:noFill/>
                    </a:lnT>
                    <a:lnB>
                      <a:noFill/>
                    </a:lnB>
                    <a:noFill/>
                  </a:tcPr>
                </a:tc>
                <a:tc>
                  <a:txBody>
                    <a:bodyPr/>
                    <a:lstStyle/>
                    <a:p>
                      <a:pPr algn="ctr" fontAlgn="b"/>
                      <a:endParaRPr lang="nl-NL" sz="1100" b="0" i="0" u="none" strike="noStrike">
                        <a:solidFill>
                          <a:srgbClr val="000000"/>
                        </a:solidFill>
                        <a:effectLst/>
                        <a:latin typeface="Calibri" panose="020F0502020204030204" pitchFamily="34" charset="0"/>
                      </a:endParaRPr>
                    </a:p>
                  </a:txBody>
                  <a:tcPr marL="6149" marR="6149" marT="6149" marB="0" anchor="b">
                    <a:lnL>
                      <a:noFill/>
                    </a:lnL>
                    <a:lnR>
                      <a:noFill/>
                    </a:lnR>
                    <a:lnT>
                      <a:noFill/>
                    </a:lnT>
                    <a:lnB>
                      <a:noFill/>
                    </a:lnB>
                    <a:noFill/>
                  </a:tcPr>
                </a:tc>
                <a:tc>
                  <a:txBody>
                    <a:bodyPr/>
                    <a:lstStyle/>
                    <a:p>
                      <a:pPr algn="ctr" fontAlgn="b"/>
                      <a:endParaRPr lang="nl-NL" sz="1100" b="0" i="0" u="none" strike="noStrike">
                        <a:solidFill>
                          <a:srgbClr val="000000"/>
                        </a:solidFill>
                        <a:effectLst/>
                        <a:latin typeface="Calibri" panose="020F0502020204030204" pitchFamily="34" charset="0"/>
                      </a:endParaRPr>
                    </a:p>
                  </a:txBody>
                  <a:tcPr marL="6149" marR="6149" marT="6149" marB="0" anchor="b">
                    <a:lnL>
                      <a:noFill/>
                    </a:lnL>
                    <a:lnR>
                      <a:noFill/>
                    </a:lnR>
                    <a:lnT>
                      <a:noFill/>
                    </a:lnT>
                    <a:lnB>
                      <a:noFill/>
                    </a:lnB>
                    <a:noFill/>
                  </a:tcPr>
                </a:tc>
                <a:tc>
                  <a:txBody>
                    <a:bodyPr/>
                    <a:lstStyle/>
                    <a:p>
                      <a:pPr algn="ctr" fontAlgn="b"/>
                      <a:endParaRPr lang="nl-NL" sz="1100" b="0" i="0" u="none" strike="noStrike">
                        <a:solidFill>
                          <a:srgbClr val="000000"/>
                        </a:solidFill>
                        <a:effectLst/>
                        <a:latin typeface="Calibri" panose="020F0502020204030204" pitchFamily="34" charset="0"/>
                      </a:endParaRPr>
                    </a:p>
                  </a:txBody>
                  <a:tcPr marL="6149" marR="6149" marT="6149" marB="0" anchor="b">
                    <a:lnL>
                      <a:noFill/>
                    </a:lnL>
                    <a:lnR>
                      <a:noFill/>
                    </a:lnR>
                    <a:lnT>
                      <a:noFill/>
                    </a:lnT>
                    <a:lnB>
                      <a:noFill/>
                    </a:lnB>
                    <a:noFill/>
                  </a:tcPr>
                </a:tc>
                <a:tc>
                  <a:txBody>
                    <a:bodyPr/>
                    <a:lstStyle/>
                    <a:p>
                      <a:pPr algn="ctr" fontAlgn="b"/>
                      <a:endParaRPr lang="nl-NL" sz="1100" b="0" i="0" u="none" strike="noStrike">
                        <a:solidFill>
                          <a:srgbClr val="000000"/>
                        </a:solidFill>
                        <a:effectLst/>
                        <a:latin typeface="Calibri" panose="020F0502020204030204" pitchFamily="34" charset="0"/>
                      </a:endParaRPr>
                    </a:p>
                  </a:txBody>
                  <a:tcPr marL="6149" marR="6149" marT="6149" marB="0" anchor="b">
                    <a:lnL>
                      <a:noFill/>
                    </a:lnL>
                    <a:lnR>
                      <a:noFill/>
                    </a:lnR>
                    <a:lnT>
                      <a:noFill/>
                    </a:lnT>
                    <a:lnB>
                      <a:noFill/>
                    </a:lnB>
                    <a:noFill/>
                  </a:tcPr>
                </a:tc>
                <a:tc>
                  <a:txBody>
                    <a:bodyPr/>
                    <a:lstStyle/>
                    <a:p>
                      <a:pPr algn="ctr" fontAlgn="b"/>
                      <a:endParaRPr lang="nl-NL" sz="1100" b="0" i="0" u="none" strike="noStrike">
                        <a:solidFill>
                          <a:srgbClr val="000000"/>
                        </a:solidFill>
                        <a:effectLst/>
                        <a:latin typeface="Calibri" panose="020F0502020204030204" pitchFamily="34" charset="0"/>
                      </a:endParaRPr>
                    </a:p>
                  </a:txBody>
                  <a:tcPr marL="6149" marR="6149" marT="6149" marB="0" anchor="b">
                    <a:lnL>
                      <a:noFill/>
                    </a:lnL>
                    <a:lnR>
                      <a:noFill/>
                    </a:lnR>
                    <a:lnT>
                      <a:noFill/>
                    </a:lnT>
                    <a:lnB>
                      <a:noFill/>
                    </a:lnB>
                    <a:noFill/>
                  </a:tcPr>
                </a:tc>
                <a:tc>
                  <a:txBody>
                    <a:bodyPr/>
                    <a:lstStyle/>
                    <a:p>
                      <a:pPr algn="ctr" fontAlgn="b"/>
                      <a:endParaRPr lang="nl-NL" sz="1100" b="0" i="0" u="none" strike="noStrike">
                        <a:solidFill>
                          <a:srgbClr val="000000"/>
                        </a:solidFill>
                        <a:effectLst/>
                        <a:latin typeface="Calibri" panose="020F0502020204030204" pitchFamily="34" charset="0"/>
                      </a:endParaRPr>
                    </a:p>
                  </a:txBody>
                  <a:tcPr marL="6149" marR="6149" marT="6149" marB="0" anchor="b">
                    <a:lnL>
                      <a:noFill/>
                    </a:lnL>
                    <a:lnR>
                      <a:noFill/>
                    </a:lnR>
                    <a:lnT>
                      <a:noFill/>
                    </a:lnT>
                    <a:lnB>
                      <a:noFill/>
                    </a:lnB>
                    <a:noFill/>
                  </a:tcPr>
                </a:tc>
                <a:tc>
                  <a:txBody>
                    <a:bodyPr/>
                    <a:lstStyle/>
                    <a:p>
                      <a:pPr algn="ctr" fontAlgn="b"/>
                      <a:endParaRPr lang="nl-NL" sz="1100" b="0" i="0" u="none" strike="noStrike">
                        <a:solidFill>
                          <a:srgbClr val="000000"/>
                        </a:solidFill>
                        <a:effectLst/>
                        <a:latin typeface="Calibri" panose="020F0502020204030204" pitchFamily="34" charset="0"/>
                      </a:endParaRPr>
                    </a:p>
                  </a:txBody>
                  <a:tcPr marL="6149" marR="6149" marT="6149" marB="0" anchor="b">
                    <a:lnL>
                      <a:noFill/>
                    </a:lnL>
                    <a:lnR>
                      <a:noFill/>
                    </a:lnR>
                    <a:lnT>
                      <a:noFill/>
                    </a:lnT>
                    <a:lnB>
                      <a:noFill/>
                    </a:lnB>
                    <a:noFill/>
                  </a:tcPr>
                </a:tc>
                <a:tc>
                  <a:txBody>
                    <a:bodyPr/>
                    <a:lstStyle/>
                    <a:p>
                      <a:pPr algn="ctr" fontAlgn="b"/>
                      <a:endParaRPr lang="nl-NL" sz="1100" b="0" i="0" u="none" strike="noStrike">
                        <a:solidFill>
                          <a:srgbClr val="000000"/>
                        </a:solidFill>
                        <a:effectLst/>
                        <a:latin typeface="Calibri" panose="020F0502020204030204" pitchFamily="34" charset="0"/>
                      </a:endParaRPr>
                    </a:p>
                  </a:txBody>
                  <a:tcPr marL="6149" marR="6149" marT="6149" marB="0" anchor="b">
                    <a:lnL>
                      <a:noFill/>
                    </a:lnL>
                    <a:lnR>
                      <a:noFill/>
                    </a:lnR>
                    <a:lnT>
                      <a:noFill/>
                    </a:lnT>
                    <a:lnB>
                      <a:noFill/>
                    </a:lnB>
                    <a:noFill/>
                  </a:tcPr>
                </a:tc>
                <a:tc>
                  <a:txBody>
                    <a:bodyPr/>
                    <a:lstStyle/>
                    <a:p>
                      <a:pPr algn="ctr" fontAlgn="b"/>
                      <a:endParaRPr lang="nl-NL" sz="1100" b="0" i="0" u="none" strike="noStrike">
                        <a:solidFill>
                          <a:srgbClr val="000000"/>
                        </a:solidFill>
                        <a:effectLst/>
                        <a:latin typeface="Calibri" panose="020F0502020204030204" pitchFamily="34" charset="0"/>
                      </a:endParaRPr>
                    </a:p>
                  </a:txBody>
                  <a:tcPr marL="6149" marR="6149" marT="6149" marB="0" anchor="b">
                    <a:lnL>
                      <a:noFill/>
                    </a:lnL>
                    <a:lnR>
                      <a:noFill/>
                    </a:lnR>
                    <a:lnT>
                      <a:noFill/>
                    </a:lnT>
                    <a:lnB>
                      <a:noFill/>
                    </a:lnB>
                    <a:noFill/>
                  </a:tcPr>
                </a:tc>
                <a:tc>
                  <a:txBody>
                    <a:bodyPr/>
                    <a:lstStyle/>
                    <a:p>
                      <a:pPr algn="ctr" fontAlgn="b"/>
                      <a:endParaRPr lang="nl-NL" sz="1100" b="0" i="0" u="none" strike="noStrike">
                        <a:solidFill>
                          <a:srgbClr val="000000"/>
                        </a:solidFill>
                        <a:effectLst/>
                        <a:latin typeface="Calibri" panose="020F0502020204030204" pitchFamily="34" charset="0"/>
                      </a:endParaRPr>
                    </a:p>
                  </a:txBody>
                  <a:tcPr marL="6149" marR="6149" marT="6149" marB="0" anchor="b">
                    <a:lnL>
                      <a:noFill/>
                    </a:lnL>
                    <a:lnR>
                      <a:noFill/>
                    </a:lnR>
                    <a:lnT>
                      <a:noFill/>
                    </a:lnT>
                    <a:lnB>
                      <a:noFill/>
                    </a:lnB>
                    <a:noFill/>
                  </a:tcPr>
                </a:tc>
                <a:extLst>
                  <a:ext uri="{0D108BD9-81ED-4DB2-BD59-A6C34878D82A}">
                    <a16:rowId xmlns:a16="http://schemas.microsoft.com/office/drawing/2014/main" val="2716356558"/>
                  </a:ext>
                </a:extLst>
              </a:tr>
              <a:tr h="178335">
                <a:tc>
                  <a:txBody>
                    <a:bodyPr/>
                    <a:lstStyle/>
                    <a:p>
                      <a:pPr algn="ctr" fontAlgn="b"/>
                      <a:r>
                        <a:rPr lang="nl-NL" sz="1100" b="0" i="0" u="none" strike="noStrike" dirty="0">
                          <a:solidFill>
                            <a:srgbClr val="C65911"/>
                          </a:solidFill>
                          <a:effectLst/>
                          <a:latin typeface="Calibri" panose="020F0502020204030204" pitchFamily="34" charset="0"/>
                        </a:rPr>
                        <a:t>24,3%</a:t>
                      </a:r>
                    </a:p>
                  </a:txBody>
                  <a:tcPr marL="6149" marR="6149" marT="6149" marB="0" anchor="b">
                    <a:lnL>
                      <a:noFill/>
                    </a:lnL>
                    <a:lnR>
                      <a:noFill/>
                    </a:lnR>
                    <a:lnT>
                      <a:noFill/>
                    </a:lnT>
                    <a:lnB>
                      <a:noFill/>
                    </a:lnB>
                    <a:noFill/>
                  </a:tcPr>
                </a:tc>
                <a:tc>
                  <a:txBody>
                    <a:bodyPr/>
                    <a:lstStyle/>
                    <a:p>
                      <a:pPr algn="ctr" fontAlgn="b"/>
                      <a:r>
                        <a:rPr lang="nl-NL" sz="1100" b="0" i="0" u="none" strike="noStrike">
                          <a:solidFill>
                            <a:srgbClr val="C65911"/>
                          </a:solidFill>
                          <a:effectLst/>
                          <a:latin typeface="Calibri" panose="020F0502020204030204" pitchFamily="34" charset="0"/>
                        </a:rPr>
                        <a:t>24,3%</a:t>
                      </a:r>
                    </a:p>
                  </a:txBody>
                  <a:tcPr marL="6149" marR="6149" marT="6149" marB="0" anchor="b">
                    <a:lnL>
                      <a:noFill/>
                    </a:lnL>
                    <a:lnR>
                      <a:noFill/>
                    </a:lnR>
                    <a:lnT>
                      <a:noFill/>
                    </a:lnT>
                    <a:lnB>
                      <a:noFill/>
                    </a:lnB>
                    <a:noFill/>
                  </a:tcPr>
                </a:tc>
                <a:tc>
                  <a:txBody>
                    <a:bodyPr/>
                    <a:lstStyle/>
                    <a:p>
                      <a:pPr algn="ctr" fontAlgn="b"/>
                      <a:r>
                        <a:rPr lang="nl-NL" sz="1100" b="0" i="0" u="none" strike="noStrike" dirty="0">
                          <a:solidFill>
                            <a:srgbClr val="C65911"/>
                          </a:solidFill>
                          <a:effectLst/>
                          <a:latin typeface="Calibri" panose="020F0502020204030204" pitchFamily="34" charset="0"/>
                        </a:rPr>
                        <a:t>12,3%</a:t>
                      </a:r>
                    </a:p>
                  </a:txBody>
                  <a:tcPr marL="6149" marR="6149" marT="6149" marB="0" anchor="b">
                    <a:lnL>
                      <a:noFill/>
                    </a:lnL>
                    <a:lnR>
                      <a:noFill/>
                    </a:lnR>
                    <a:lnT>
                      <a:noFill/>
                    </a:lnT>
                    <a:lnB>
                      <a:noFill/>
                    </a:lnB>
                    <a:noFill/>
                  </a:tcPr>
                </a:tc>
                <a:tc>
                  <a:txBody>
                    <a:bodyPr/>
                    <a:lstStyle/>
                    <a:p>
                      <a:pPr algn="ctr" fontAlgn="b"/>
                      <a:r>
                        <a:rPr lang="nl-NL" sz="1100" b="0" i="0" u="none" strike="noStrike">
                          <a:solidFill>
                            <a:srgbClr val="C65911"/>
                          </a:solidFill>
                          <a:effectLst/>
                          <a:latin typeface="Calibri" panose="020F0502020204030204" pitchFamily="34" charset="0"/>
                        </a:rPr>
                        <a:t>12,3%</a:t>
                      </a:r>
                    </a:p>
                  </a:txBody>
                  <a:tcPr marL="6149" marR="6149" marT="6149" marB="0" anchor="b">
                    <a:lnL>
                      <a:noFill/>
                    </a:lnL>
                    <a:lnR>
                      <a:noFill/>
                    </a:lnR>
                    <a:lnT>
                      <a:noFill/>
                    </a:lnT>
                    <a:lnB>
                      <a:noFill/>
                    </a:lnB>
                    <a:noFill/>
                  </a:tcPr>
                </a:tc>
                <a:tc>
                  <a:txBody>
                    <a:bodyPr/>
                    <a:lstStyle/>
                    <a:p>
                      <a:pPr algn="ctr" fontAlgn="b"/>
                      <a:r>
                        <a:rPr lang="nl-NL" sz="1100" b="0" i="0" u="none" strike="noStrike">
                          <a:solidFill>
                            <a:srgbClr val="C65911"/>
                          </a:solidFill>
                          <a:effectLst/>
                          <a:latin typeface="Calibri" panose="020F0502020204030204" pitchFamily="34" charset="0"/>
                        </a:rPr>
                        <a:t>12,3%</a:t>
                      </a:r>
                    </a:p>
                  </a:txBody>
                  <a:tcPr marL="6149" marR="6149" marT="6149" marB="0" anchor="b">
                    <a:lnL>
                      <a:noFill/>
                    </a:lnL>
                    <a:lnR>
                      <a:noFill/>
                    </a:lnR>
                    <a:lnT>
                      <a:noFill/>
                    </a:lnT>
                    <a:lnB>
                      <a:noFill/>
                    </a:lnB>
                    <a:noFill/>
                  </a:tcPr>
                </a:tc>
                <a:tc>
                  <a:txBody>
                    <a:bodyPr/>
                    <a:lstStyle/>
                    <a:p>
                      <a:pPr algn="ctr" fontAlgn="b"/>
                      <a:r>
                        <a:rPr lang="nl-NL" sz="1100" b="0" i="0" u="none" strike="noStrike">
                          <a:solidFill>
                            <a:srgbClr val="C65911"/>
                          </a:solidFill>
                          <a:effectLst/>
                          <a:latin typeface="Calibri" panose="020F0502020204030204" pitchFamily="34" charset="0"/>
                        </a:rPr>
                        <a:t>5,2%</a:t>
                      </a:r>
                    </a:p>
                  </a:txBody>
                  <a:tcPr marL="6149" marR="6149" marT="6149" marB="0" anchor="b">
                    <a:lnL>
                      <a:noFill/>
                    </a:lnL>
                    <a:lnR>
                      <a:noFill/>
                    </a:lnR>
                    <a:lnT>
                      <a:noFill/>
                    </a:lnT>
                    <a:lnB>
                      <a:noFill/>
                    </a:lnB>
                    <a:noFill/>
                  </a:tcPr>
                </a:tc>
                <a:tc>
                  <a:txBody>
                    <a:bodyPr/>
                    <a:lstStyle/>
                    <a:p>
                      <a:pPr algn="ctr" fontAlgn="b"/>
                      <a:r>
                        <a:rPr lang="nl-NL" sz="1100" b="0" i="0" u="none" strike="noStrike">
                          <a:solidFill>
                            <a:srgbClr val="C65911"/>
                          </a:solidFill>
                          <a:effectLst/>
                          <a:latin typeface="Calibri" panose="020F0502020204030204" pitchFamily="34" charset="0"/>
                        </a:rPr>
                        <a:t>5,2%</a:t>
                      </a:r>
                    </a:p>
                  </a:txBody>
                  <a:tcPr marL="6149" marR="6149" marT="6149" marB="0" anchor="b">
                    <a:lnL>
                      <a:noFill/>
                    </a:lnL>
                    <a:lnR>
                      <a:noFill/>
                    </a:lnR>
                    <a:lnT>
                      <a:noFill/>
                    </a:lnT>
                    <a:lnB>
                      <a:noFill/>
                    </a:lnB>
                    <a:noFill/>
                  </a:tcPr>
                </a:tc>
                <a:tc>
                  <a:txBody>
                    <a:bodyPr/>
                    <a:lstStyle/>
                    <a:p>
                      <a:pPr algn="ctr" fontAlgn="b"/>
                      <a:r>
                        <a:rPr lang="nl-NL" sz="1100" b="0" i="0" u="none" strike="noStrike">
                          <a:solidFill>
                            <a:srgbClr val="C65911"/>
                          </a:solidFill>
                          <a:effectLst/>
                          <a:latin typeface="Calibri" panose="020F0502020204030204" pitchFamily="34" charset="0"/>
                        </a:rPr>
                        <a:t>5,2%</a:t>
                      </a:r>
                    </a:p>
                  </a:txBody>
                  <a:tcPr marL="6149" marR="6149" marT="6149" marB="0" anchor="b">
                    <a:lnL>
                      <a:noFill/>
                    </a:lnL>
                    <a:lnR>
                      <a:noFill/>
                    </a:lnR>
                    <a:lnT>
                      <a:noFill/>
                    </a:lnT>
                    <a:lnB>
                      <a:noFill/>
                    </a:lnB>
                    <a:noFill/>
                  </a:tcPr>
                </a:tc>
                <a:tc>
                  <a:txBody>
                    <a:bodyPr/>
                    <a:lstStyle/>
                    <a:p>
                      <a:pPr algn="ctr" fontAlgn="b"/>
                      <a:r>
                        <a:rPr lang="nl-NL" sz="1100" b="0" i="0" u="none" strike="noStrike">
                          <a:solidFill>
                            <a:srgbClr val="C65911"/>
                          </a:solidFill>
                          <a:effectLst/>
                          <a:latin typeface="Calibri" panose="020F0502020204030204" pitchFamily="34" charset="0"/>
                        </a:rPr>
                        <a:t>4,8%</a:t>
                      </a:r>
                    </a:p>
                  </a:txBody>
                  <a:tcPr marL="6149" marR="6149" marT="6149" marB="0" anchor="b">
                    <a:lnL>
                      <a:noFill/>
                    </a:lnL>
                    <a:lnR>
                      <a:noFill/>
                    </a:lnR>
                    <a:lnT>
                      <a:noFill/>
                    </a:lnT>
                    <a:lnB>
                      <a:noFill/>
                    </a:lnB>
                    <a:noFill/>
                  </a:tcPr>
                </a:tc>
                <a:tc>
                  <a:txBody>
                    <a:bodyPr/>
                    <a:lstStyle/>
                    <a:p>
                      <a:pPr algn="ctr" fontAlgn="b"/>
                      <a:r>
                        <a:rPr lang="nl-NL" sz="1100" b="0" i="0" u="none" strike="noStrike">
                          <a:solidFill>
                            <a:srgbClr val="C65911"/>
                          </a:solidFill>
                          <a:effectLst/>
                          <a:latin typeface="Calibri" panose="020F0502020204030204" pitchFamily="34" charset="0"/>
                        </a:rPr>
                        <a:t>4,8%</a:t>
                      </a:r>
                    </a:p>
                  </a:txBody>
                  <a:tcPr marL="6149" marR="6149" marT="6149" marB="0" anchor="b">
                    <a:lnL>
                      <a:noFill/>
                    </a:lnL>
                    <a:lnR>
                      <a:noFill/>
                    </a:lnR>
                    <a:lnT>
                      <a:noFill/>
                    </a:lnT>
                    <a:lnB>
                      <a:noFill/>
                    </a:lnB>
                    <a:noFill/>
                  </a:tcPr>
                </a:tc>
                <a:tc>
                  <a:txBody>
                    <a:bodyPr/>
                    <a:lstStyle/>
                    <a:p>
                      <a:pPr algn="ctr" fontAlgn="b"/>
                      <a:r>
                        <a:rPr lang="nl-NL" sz="1100" b="0" i="0" u="none" strike="noStrike">
                          <a:solidFill>
                            <a:srgbClr val="C65911"/>
                          </a:solidFill>
                          <a:effectLst/>
                          <a:latin typeface="Calibri" panose="020F0502020204030204" pitchFamily="34" charset="0"/>
                        </a:rPr>
                        <a:t>4,8%</a:t>
                      </a:r>
                    </a:p>
                  </a:txBody>
                  <a:tcPr marL="6149" marR="6149" marT="6149" marB="0" anchor="b">
                    <a:lnL>
                      <a:noFill/>
                    </a:lnL>
                    <a:lnR>
                      <a:noFill/>
                    </a:lnR>
                    <a:lnT>
                      <a:noFill/>
                    </a:lnT>
                    <a:lnB>
                      <a:noFill/>
                    </a:lnB>
                    <a:noFill/>
                  </a:tcPr>
                </a:tc>
                <a:tc>
                  <a:txBody>
                    <a:bodyPr/>
                    <a:lstStyle/>
                    <a:p>
                      <a:pPr algn="ctr" fontAlgn="b"/>
                      <a:r>
                        <a:rPr lang="nl-NL" sz="1100" b="0" i="0" u="none" strike="noStrike">
                          <a:solidFill>
                            <a:srgbClr val="C65911"/>
                          </a:solidFill>
                          <a:effectLst/>
                          <a:latin typeface="Calibri" panose="020F0502020204030204" pitchFamily="34" charset="0"/>
                        </a:rPr>
                        <a:t>3,8%</a:t>
                      </a:r>
                    </a:p>
                  </a:txBody>
                  <a:tcPr marL="6149" marR="6149" marT="6149" marB="0" anchor="b">
                    <a:lnL>
                      <a:noFill/>
                    </a:lnL>
                    <a:lnR>
                      <a:noFill/>
                    </a:lnR>
                    <a:lnT>
                      <a:noFill/>
                    </a:lnT>
                    <a:lnB>
                      <a:noFill/>
                    </a:lnB>
                    <a:noFill/>
                  </a:tcPr>
                </a:tc>
                <a:tc>
                  <a:txBody>
                    <a:bodyPr/>
                    <a:lstStyle/>
                    <a:p>
                      <a:pPr algn="ctr" fontAlgn="b"/>
                      <a:r>
                        <a:rPr lang="nl-NL" sz="1100" b="0" i="0" u="none" strike="noStrike">
                          <a:solidFill>
                            <a:srgbClr val="C65911"/>
                          </a:solidFill>
                          <a:effectLst/>
                          <a:latin typeface="Calibri" panose="020F0502020204030204" pitchFamily="34" charset="0"/>
                        </a:rPr>
                        <a:t>3,8%</a:t>
                      </a:r>
                    </a:p>
                  </a:txBody>
                  <a:tcPr marL="6149" marR="6149" marT="6149" marB="0" anchor="b">
                    <a:lnL>
                      <a:noFill/>
                    </a:lnL>
                    <a:lnR>
                      <a:noFill/>
                    </a:lnR>
                    <a:lnT>
                      <a:noFill/>
                    </a:lnT>
                    <a:lnB>
                      <a:noFill/>
                    </a:lnB>
                    <a:noFill/>
                  </a:tcPr>
                </a:tc>
                <a:tc>
                  <a:txBody>
                    <a:bodyPr/>
                    <a:lstStyle/>
                    <a:p>
                      <a:pPr algn="ctr" fontAlgn="b"/>
                      <a:r>
                        <a:rPr lang="nl-NL" sz="1100" b="0" i="0" u="none" strike="noStrike">
                          <a:solidFill>
                            <a:srgbClr val="C65911"/>
                          </a:solidFill>
                          <a:effectLst/>
                          <a:latin typeface="Calibri" panose="020F0502020204030204" pitchFamily="34" charset="0"/>
                        </a:rPr>
                        <a:t>3,8%</a:t>
                      </a:r>
                    </a:p>
                  </a:txBody>
                  <a:tcPr marL="6149" marR="6149" marT="6149" marB="0" anchor="b">
                    <a:lnL>
                      <a:noFill/>
                    </a:lnL>
                    <a:lnR>
                      <a:noFill/>
                    </a:lnR>
                    <a:lnT>
                      <a:noFill/>
                    </a:lnT>
                    <a:lnB>
                      <a:noFill/>
                    </a:lnB>
                    <a:noFill/>
                  </a:tcPr>
                </a:tc>
                <a:tc>
                  <a:txBody>
                    <a:bodyPr/>
                    <a:lstStyle/>
                    <a:p>
                      <a:pPr algn="ctr" fontAlgn="b"/>
                      <a:r>
                        <a:rPr lang="nl-NL" sz="1100" b="0" i="0" u="none" strike="noStrike">
                          <a:solidFill>
                            <a:srgbClr val="C65911"/>
                          </a:solidFill>
                          <a:effectLst/>
                          <a:latin typeface="Calibri" panose="020F0502020204030204" pitchFamily="34" charset="0"/>
                        </a:rPr>
                        <a:t>3,5%</a:t>
                      </a:r>
                    </a:p>
                  </a:txBody>
                  <a:tcPr marL="6149" marR="6149" marT="6149" marB="0" anchor="b">
                    <a:lnL>
                      <a:noFill/>
                    </a:lnL>
                    <a:lnR>
                      <a:noFill/>
                    </a:lnR>
                    <a:lnT>
                      <a:noFill/>
                    </a:lnT>
                    <a:lnB>
                      <a:noFill/>
                    </a:lnB>
                    <a:noFill/>
                  </a:tcPr>
                </a:tc>
                <a:tc>
                  <a:txBody>
                    <a:bodyPr/>
                    <a:lstStyle/>
                    <a:p>
                      <a:pPr algn="ctr" fontAlgn="b"/>
                      <a:r>
                        <a:rPr lang="nl-NL" sz="1100" b="0" i="0" u="none" strike="noStrike" dirty="0">
                          <a:solidFill>
                            <a:srgbClr val="C65911"/>
                          </a:solidFill>
                          <a:effectLst/>
                          <a:latin typeface="Calibri" panose="020F0502020204030204" pitchFamily="34" charset="0"/>
                        </a:rPr>
                        <a:t>3,5%</a:t>
                      </a:r>
                    </a:p>
                  </a:txBody>
                  <a:tcPr marL="6149" marR="6149" marT="6149" marB="0" anchor="b">
                    <a:lnL>
                      <a:noFill/>
                    </a:lnL>
                    <a:lnR>
                      <a:noFill/>
                    </a:lnR>
                    <a:lnT>
                      <a:noFill/>
                    </a:lnT>
                    <a:lnB>
                      <a:noFill/>
                    </a:lnB>
                    <a:noFill/>
                  </a:tcPr>
                </a:tc>
                <a:extLst>
                  <a:ext uri="{0D108BD9-81ED-4DB2-BD59-A6C34878D82A}">
                    <a16:rowId xmlns:a16="http://schemas.microsoft.com/office/drawing/2014/main" val="1713803539"/>
                  </a:ext>
                </a:extLst>
              </a:tr>
            </a:tbl>
          </a:graphicData>
        </a:graphic>
      </p:graphicFrame>
      <p:sp>
        <p:nvSpPr>
          <p:cNvPr id="4" name="Tekstvak 3">
            <a:extLst>
              <a:ext uri="{FF2B5EF4-FFF2-40B4-BE49-F238E27FC236}">
                <a16:creationId xmlns:a16="http://schemas.microsoft.com/office/drawing/2014/main" id="{68D9AD2B-37B9-8788-D80E-994E3CB29C46}"/>
              </a:ext>
            </a:extLst>
          </p:cNvPr>
          <p:cNvSpPr txBox="1"/>
          <p:nvPr/>
        </p:nvSpPr>
        <p:spPr>
          <a:xfrm>
            <a:off x="3471462" y="746264"/>
            <a:ext cx="5762731" cy="369332"/>
          </a:xfrm>
          <a:prstGeom prst="rect">
            <a:avLst/>
          </a:prstGeom>
          <a:noFill/>
        </p:spPr>
        <p:txBody>
          <a:bodyPr wrap="none" rtlCol="0">
            <a:spAutoFit/>
          </a:bodyPr>
          <a:lstStyle/>
          <a:p>
            <a:r>
              <a:rPr lang="nl-NL" dirty="0"/>
              <a:t>Verandering op besluit van 2015 (besluit op 11 maart 2024)</a:t>
            </a:r>
          </a:p>
        </p:txBody>
      </p:sp>
      <p:graphicFrame>
        <p:nvGraphicFramePr>
          <p:cNvPr id="5" name="Grafiek 4">
            <a:extLst>
              <a:ext uri="{FF2B5EF4-FFF2-40B4-BE49-F238E27FC236}">
                <a16:creationId xmlns:a16="http://schemas.microsoft.com/office/drawing/2014/main" id="{41F77B41-0E6A-D67E-1AFD-609C2607AE00}"/>
              </a:ext>
            </a:extLst>
          </p:cNvPr>
          <p:cNvGraphicFramePr>
            <a:graphicFrameLocks/>
          </p:cNvGraphicFramePr>
          <p:nvPr>
            <p:extLst>
              <p:ext uri="{D42A27DB-BD31-4B8C-83A1-F6EECF244321}">
                <p14:modId xmlns:p14="http://schemas.microsoft.com/office/powerpoint/2010/main" val="1367838859"/>
              </p:ext>
            </p:extLst>
          </p:nvPr>
        </p:nvGraphicFramePr>
        <p:xfrm>
          <a:off x="1177007" y="2013096"/>
          <a:ext cx="9007476" cy="440055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6142917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00AD8B25-3345-C522-EEE6-12578B780358}"/>
              </a:ext>
            </a:extLst>
          </p:cNvPr>
          <p:cNvSpPr txBox="1"/>
          <p:nvPr/>
        </p:nvSpPr>
        <p:spPr>
          <a:xfrm>
            <a:off x="898966" y="553060"/>
            <a:ext cx="6096698" cy="5632311"/>
          </a:xfrm>
          <a:prstGeom prst="rect">
            <a:avLst/>
          </a:prstGeom>
          <a:noFill/>
        </p:spPr>
        <p:txBody>
          <a:bodyPr wrap="square">
            <a:spAutoFit/>
          </a:bodyPr>
          <a:lstStyle/>
          <a:p>
            <a:pPr algn="l"/>
            <a:r>
              <a:rPr lang="nl-NL" b="1" i="0" dirty="0">
                <a:solidFill>
                  <a:srgbClr val="154273"/>
                </a:solidFill>
                <a:effectLst/>
                <a:highlight>
                  <a:srgbClr val="FFFFFF"/>
                </a:highlight>
                <a:latin typeface="RO Sans"/>
              </a:rPr>
              <a:t>Synthetische koudemiddelen</a:t>
            </a:r>
          </a:p>
          <a:p>
            <a:pPr algn="l"/>
            <a:r>
              <a:rPr lang="nl-NL" b="0" i="0" dirty="0">
                <a:solidFill>
                  <a:srgbClr val="222222"/>
                </a:solidFill>
                <a:effectLst/>
                <a:highlight>
                  <a:srgbClr val="FFFFFF"/>
                </a:highlight>
                <a:latin typeface="RO Sans"/>
              </a:rPr>
              <a:t>Synthetische koudemiddelen zijn stoffen die van nature niet voorkomen, maar door de mens zijn ontwikkeld voor industriële doeleinden. Synthetische koudemiddelen zijn (H)</a:t>
            </a:r>
            <a:r>
              <a:rPr lang="nl-NL" b="0" i="0" dirty="0" err="1">
                <a:solidFill>
                  <a:srgbClr val="222222"/>
                </a:solidFill>
                <a:effectLst/>
                <a:highlight>
                  <a:srgbClr val="FFFFFF"/>
                </a:highlight>
                <a:latin typeface="RO Sans"/>
              </a:rPr>
              <a:t>CFK's</a:t>
            </a:r>
            <a:r>
              <a:rPr lang="nl-NL" b="0" i="0" dirty="0">
                <a:solidFill>
                  <a:srgbClr val="222222"/>
                </a:solidFill>
                <a:effectLst/>
                <a:highlight>
                  <a:srgbClr val="FFFFFF"/>
                </a:highlight>
                <a:latin typeface="RO Sans"/>
              </a:rPr>
              <a:t> en </a:t>
            </a:r>
            <a:r>
              <a:rPr lang="nl-NL" b="0" i="0" dirty="0" err="1">
                <a:solidFill>
                  <a:srgbClr val="222222"/>
                </a:solidFill>
                <a:effectLst/>
                <a:highlight>
                  <a:srgbClr val="FFFFFF"/>
                </a:highlight>
                <a:latin typeface="RO Sans"/>
              </a:rPr>
              <a:t>HFK's</a:t>
            </a:r>
            <a:r>
              <a:rPr lang="nl-NL" b="0" i="0" dirty="0">
                <a:solidFill>
                  <a:srgbClr val="222222"/>
                </a:solidFill>
                <a:effectLst/>
                <a:highlight>
                  <a:srgbClr val="FFFFFF"/>
                </a:highlight>
                <a:latin typeface="RO Sans"/>
              </a:rPr>
              <a:t>. Hiervoor gelden direct werkende </a:t>
            </a:r>
            <a:r>
              <a:rPr lang="nl-NL" b="0" i="0" u="sng" dirty="0">
                <a:solidFill>
                  <a:srgbClr val="01689B"/>
                </a:solidFill>
                <a:effectLst/>
                <a:highlight>
                  <a:srgbClr val="FFFFFF"/>
                </a:highlight>
                <a:latin typeface="RO Sans"/>
                <a:hlinkClick r:id="rId2"/>
              </a:rPr>
              <a:t>Europese verordeningen</a:t>
            </a:r>
            <a:r>
              <a:rPr lang="nl-NL" b="0" i="0" dirty="0">
                <a:solidFill>
                  <a:srgbClr val="222222"/>
                </a:solidFill>
                <a:effectLst/>
                <a:highlight>
                  <a:srgbClr val="FFFFFF"/>
                </a:highlight>
                <a:latin typeface="RO Sans"/>
              </a:rPr>
              <a:t> met voorschriften die gericht zijn op het beschermen van het milieu.</a:t>
            </a:r>
          </a:p>
          <a:p>
            <a:pPr algn="l"/>
            <a:endParaRPr lang="nl-NL" dirty="0">
              <a:solidFill>
                <a:srgbClr val="222222"/>
              </a:solidFill>
              <a:highlight>
                <a:srgbClr val="FFFFFF"/>
              </a:highlight>
              <a:latin typeface="RO Sans"/>
            </a:endParaRPr>
          </a:p>
          <a:p>
            <a:pPr algn="l"/>
            <a:r>
              <a:rPr lang="nl-NL" b="1" i="0" dirty="0">
                <a:solidFill>
                  <a:srgbClr val="154273"/>
                </a:solidFill>
                <a:effectLst/>
                <a:highlight>
                  <a:srgbClr val="FFFFFF"/>
                </a:highlight>
                <a:latin typeface="RO Sans"/>
              </a:rPr>
              <a:t>(H)</a:t>
            </a:r>
            <a:r>
              <a:rPr lang="nl-NL" b="1" i="0" dirty="0" err="1">
                <a:solidFill>
                  <a:srgbClr val="154273"/>
                </a:solidFill>
                <a:effectLst/>
                <a:highlight>
                  <a:srgbClr val="FFFFFF"/>
                </a:highlight>
                <a:latin typeface="RO Sans"/>
              </a:rPr>
              <a:t>CFK's</a:t>
            </a:r>
            <a:endParaRPr lang="nl-NL" b="1" i="0" dirty="0">
              <a:solidFill>
                <a:srgbClr val="154273"/>
              </a:solidFill>
              <a:effectLst/>
              <a:highlight>
                <a:srgbClr val="FFFFFF"/>
              </a:highlight>
              <a:latin typeface="RO Sans"/>
            </a:endParaRPr>
          </a:p>
          <a:p>
            <a:pPr algn="l"/>
            <a:r>
              <a:rPr lang="nl-NL" b="0" i="0" dirty="0">
                <a:solidFill>
                  <a:srgbClr val="222222"/>
                </a:solidFill>
                <a:effectLst/>
                <a:highlight>
                  <a:srgbClr val="FFFFFF"/>
                </a:highlight>
                <a:latin typeface="RO Sans"/>
              </a:rPr>
              <a:t>(H)</a:t>
            </a:r>
            <a:r>
              <a:rPr lang="nl-NL" b="0" i="0" dirty="0" err="1">
                <a:solidFill>
                  <a:srgbClr val="222222"/>
                </a:solidFill>
                <a:effectLst/>
                <a:highlight>
                  <a:srgbClr val="FFFFFF"/>
                </a:highlight>
                <a:latin typeface="RO Sans"/>
              </a:rPr>
              <a:t>CFK's</a:t>
            </a:r>
            <a:r>
              <a:rPr lang="nl-NL" b="0" i="0" dirty="0">
                <a:solidFill>
                  <a:srgbClr val="222222"/>
                </a:solidFill>
                <a:effectLst/>
                <a:highlight>
                  <a:srgbClr val="FFFFFF"/>
                </a:highlight>
                <a:latin typeface="RO Sans"/>
              </a:rPr>
              <a:t> zijn de gechloreerde fluorkool(water)stoffen. Deze stoffen hebben een schadelijk effect op de ozonlaag. De groep is onder te verdelen in zachte </a:t>
            </a:r>
            <a:r>
              <a:rPr lang="nl-NL" b="0" i="0" dirty="0" err="1">
                <a:solidFill>
                  <a:srgbClr val="222222"/>
                </a:solidFill>
                <a:effectLst/>
                <a:highlight>
                  <a:srgbClr val="FFFFFF"/>
                </a:highlight>
                <a:latin typeface="RO Sans"/>
              </a:rPr>
              <a:t>HCFK's</a:t>
            </a:r>
            <a:r>
              <a:rPr lang="nl-NL" b="0" i="0" dirty="0">
                <a:solidFill>
                  <a:srgbClr val="222222"/>
                </a:solidFill>
                <a:effectLst/>
                <a:highlight>
                  <a:srgbClr val="FFFFFF"/>
                </a:highlight>
                <a:latin typeface="RO Sans"/>
              </a:rPr>
              <a:t> en harde </a:t>
            </a:r>
            <a:r>
              <a:rPr lang="nl-NL" b="0" i="0" dirty="0" err="1">
                <a:solidFill>
                  <a:srgbClr val="222222"/>
                </a:solidFill>
                <a:effectLst/>
                <a:highlight>
                  <a:srgbClr val="FFFFFF"/>
                </a:highlight>
                <a:latin typeface="RO Sans"/>
              </a:rPr>
              <a:t>CFK's</a:t>
            </a:r>
            <a:r>
              <a:rPr lang="nl-NL" b="0" i="0" dirty="0">
                <a:solidFill>
                  <a:srgbClr val="222222"/>
                </a:solidFill>
                <a:effectLst/>
                <a:highlight>
                  <a:srgbClr val="FFFFFF"/>
                </a:highlight>
                <a:latin typeface="RO Sans"/>
              </a:rPr>
              <a:t>. De zachte </a:t>
            </a:r>
            <a:r>
              <a:rPr lang="nl-NL" b="0" i="0" dirty="0" err="1">
                <a:solidFill>
                  <a:srgbClr val="222222"/>
                </a:solidFill>
                <a:effectLst/>
                <a:highlight>
                  <a:srgbClr val="FFFFFF"/>
                </a:highlight>
                <a:latin typeface="RO Sans"/>
              </a:rPr>
              <a:t>HCFK's</a:t>
            </a:r>
            <a:r>
              <a:rPr lang="nl-NL" b="0" i="0" dirty="0">
                <a:solidFill>
                  <a:srgbClr val="222222"/>
                </a:solidFill>
                <a:effectLst/>
                <a:highlight>
                  <a:srgbClr val="FFFFFF"/>
                </a:highlight>
                <a:latin typeface="RO Sans"/>
              </a:rPr>
              <a:t> bevatten in plaats van een chlooratoom een waterstofatoom. </a:t>
            </a:r>
            <a:r>
              <a:rPr lang="nl-NL" b="0" i="0" dirty="0" err="1">
                <a:solidFill>
                  <a:srgbClr val="222222"/>
                </a:solidFill>
                <a:effectLst/>
                <a:highlight>
                  <a:srgbClr val="FFFFFF"/>
                </a:highlight>
                <a:latin typeface="RO Sans"/>
              </a:rPr>
              <a:t>CFK's</a:t>
            </a:r>
            <a:r>
              <a:rPr lang="nl-NL" b="0" i="0" dirty="0">
                <a:solidFill>
                  <a:srgbClr val="222222"/>
                </a:solidFill>
                <a:effectLst/>
                <a:highlight>
                  <a:srgbClr val="FFFFFF"/>
                </a:highlight>
                <a:latin typeface="RO Sans"/>
              </a:rPr>
              <a:t> breken moeilijker af en brengen daardoor twintig tot vijftig keer meer schade toe aan de ozonlaag dan </a:t>
            </a:r>
            <a:r>
              <a:rPr lang="nl-NL" b="0" i="0" dirty="0" err="1">
                <a:solidFill>
                  <a:srgbClr val="222222"/>
                </a:solidFill>
                <a:effectLst/>
                <a:highlight>
                  <a:srgbClr val="FFFFFF"/>
                </a:highlight>
                <a:latin typeface="RO Sans"/>
              </a:rPr>
              <a:t>HCFK's</a:t>
            </a:r>
            <a:r>
              <a:rPr lang="nl-NL" b="0" i="0" dirty="0">
                <a:solidFill>
                  <a:srgbClr val="222222"/>
                </a:solidFill>
                <a:effectLst/>
                <a:highlight>
                  <a:srgbClr val="FFFFFF"/>
                </a:highlight>
                <a:latin typeface="RO Sans"/>
              </a:rPr>
              <a:t>. Op (H)</a:t>
            </a:r>
            <a:r>
              <a:rPr lang="nl-NL" b="0" i="0" dirty="0" err="1">
                <a:solidFill>
                  <a:srgbClr val="222222"/>
                </a:solidFill>
                <a:effectLst/>
                <a:highlight>
                  <a:srgbClr val="FFFFFF"/>
                </a:highlight>
                <a:latin typeface="RO Sans"/>
              </a:rPr>
              <a:t>CFK's</a:t>
            </a:r>
            <a:r>
              <a:rPr lang="nl-NL" b="0" i="0" dirty="0">
                <a:solidFill>
                  <a:srgbClr val="222222"/>
                </a:solidFill>
                <a:effectLst/>
                <a:highlight>
                  <a:srgbClr val="FFFFFF"/>
                </a:highlight>
                <a:latin typeface="RO Sans"/>
              </a:rPr>
              <a:t> is de Europese Ozonverordening van toepassing.</a:t>
            </a:r>
          </a:p>
          <a:p>
            <a:pPr algn="l"/>
            <a:endParaRPr lang="nl-NL" dirty="0">
              <a:solidFill>
                <a:srgbClr val="222222"/>
              </a:solidFill>
              <a:highlight>
                <a:srgbClr val="FFFFFF"/>
              </a:highlight>
              <a:latin typeface="RO Sans"/>
            </a:endParaRPr>
          </a:p>
          <a:p>
            <a:pPr algn="l"/>
            <a:endParaRPr lang="nl-NL" b="0" i="0" dirty="0">
              <a:solidFill>
                <a:srgbClr val="222222"/>
              </a:solidFill>
              <a:effectLst/>
              <a:highlight>
                <a:srgbClr val="FFFFFF"/>
              </a:highlight>
              <a:latin typeface="RO Sans"/>
            </a:endParaRPr>
          </a:p>
          <a:p>
            <a:pPr algn="l"/>
            <a:endParaRPr lang="nl-NL" b="0" i="0" dirty="0">
              <a:solidFill>
                <a:srgbClr val="222222"/>
              </a:solidFill>
              <a:effectLst/>
              <a:highlight>
                <a:srgbClr val="FFFFFF"/>
              </a:highlight>
              <a:latin typeface="RO Sans"/>
            </a:endParaRPr>
          </a:p>
        </p:txBody>
      </p:sp>
      <p:pic>
        <p:nvPicPr>
          <p:cNvPr id="4" name="Afbeelding 3">
            <a:extLst>
              <a:ext uri="{FF2B5EF4-FFF2-40B4-BE49-F238E27FC236}">
                <a16:creationId xmlns:a16="http://schemas.microsoft.com/office/drawing/2014/main" id="{56D0D076-F386-B15D-D3F6-151E7A321246}"/>
              </a:ext>
            </a:extLst>
          </p:cNvPr>
          <p:cNvPicPr>
            <a:picLocks noChangeAspect="1"/>
          </p:cNvPicPr>
          <p:nvPr/>
        </p:nvPicPr>
        <p:blipFill rotWithShape="1">
          <a:blip r:embed="rId3">
            <a:alphaModFix amt="15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b="15679"/>
          <a:stretch/>
        </p:blipFill>
        <p:spPr>
          <a:xfrm>
            <a:off x="1839598" y="1"/>
            <a:ext cx="8789124" cy="6858000"/>
          </a:xfrm>
          <a:prstGeom prst="rect">
            <a:avLst/>
          </a:prstGeom>
          <a:effectLst/>
        </p:spPr>
      </p:pic>
    </p:spTree>
    <p:extLst>
      <p:ext uri="{BB962C8B-B14F-4D97-AF65-F5344CB8AC3E}">
        <p14:creationId xmlns:p14="http://schemas.microsoft.com/office/powerpoint/2010/main" val="9181850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6675D3C2-CD40-AE36-E3B8-F8D37008BC7C}"/>
              </a:ext>
            </a:extLst>
          </p:cNvPr>
          <p:cNvSpPr txBox="1"/>
          <p:nvPr/>
        </p:nvSpPr>
        <p:spPr>
          <a:xfrm>
            <a:off x="885558" y="546082"/>
            <a:ext cx="6095288" cy="2031325"/>
          </a:xfrm>
          <a:prstGeom prst="rect">
            <a:avLst/>
          </a:prstGeom>
          <a:noFill/>
        </p:spPr>
        <p:txBody>
          <a:bodyPr wrap="square">
            <a:spAutoFit/>
          </a:bodyPr>
          <a:lstStyle/>
          <a:p>
            <a:pPr algn="l"/>
            <a:r>
              <a:rPr lang="nl-NL" b="1" i="0" dirty="0">
                <a:solidFill>
                  <a:srgbClr val="154273"/>
                </a:solidFill>
                <a:effectLst/>
                <a:highlight>
                  <a:srgbClr val="FFFFFF"/>
                </a:highlight>
                <a:latin typeface="RO Sans"/>
              </a:rPr>
              <a:t>GWP koudemiddelen</a:t>
            </a:r>
          </a:p>
          <a:p>
            <a:pPr algn="l"/>
            <a:r>
              <a:rPr lang="nl-NL" b="0" i="0" dirty="0">
                <a:solidFill>
                  <a:srgbClr val="222222"/>
                </a:solidFill>
                <a:effectLst/>
                <a:highlight>
                  <a:srgbClr val="FFFFFF"/>
                </a:highlight>
                <a:latin typeface="RO Sans"/>
              </a:rPr>
              <a:t>Het Global Warming </a:t>
            </a:r>
            <a:r>
              <a:rPr lang="nl-NL" b="0" i="0" dirty="0" err="1">
                <a:solidFill>
                  <a:srgbClr val="222222"/>
                </a:solidFill>
                <a:effectLst/>
                <a:highlight>
                  <a:srgbClr val="FFFFFF"/>
                </a:highlight>
                <a:latin typeface="RO Sans"/>
              </a:rPr>
              <a:t>Potential</a:t>
            </a:r>
            <a:r>
              <a:rPr lang="nl-NL" b="0" i="0" dirty="0">
                <a:solidFill>
                  <a:srgbClr val="222222"/>
                </a:solidFill>
                <a:effectLst/>
                <a:highlight>
                  <a:srgbClr val="FFFFFF"/>
                </a:highlight>
                <a:latin typeface="RO Sans"/>
              </a:rPr>
              <a:t> (GWP) is een relatieve maat die het </a:t>
            </a:r>
            <a:r>
              <a:rPr lang="nl-NL" b="0" i="0" dirty="0" err="1">
                <a:solidFill>
                  <a:srgbClr val="222222"/>
                </a:solidFill>
                <a:effectLst/>
                <a:highlight>
                  <a:srgbClr val="FFFFFF"/>
                </a:highlight>
                <a:latin typeface="RO Sans"/>
              </a:rPr>
              <a:t>aardopwarmingsvermogen</a:t>
            </a:r>
            <a:r>
              <a:rPr lang="nl-NL" b="0" i="0" dirty="0">
                <a:solidFill>
                  <a:srgbClr val="222222"/>
                </a:solidFill>
                <a:effectLst/>
                <a:highlight>
                  <a:srgbClr val="FFFFFF"/>
                </a:highlight>
                <a:latin typeface="RO Sans"/>
              </a:rPr>
              <a:t> van een broeikasgas aangeeft vergeleken met dat van koolstofdioxide (CO</a:t>
            </a:r>
            <a:r>
              <a:rPr lang="nl-NL" b="0" i="0" baseline="-25000" dirty="0">
                <a:solidFill>
                  <a:srgbClr val="222222"/>
                </a:solidFill>
                <a:effectLst/>
                <a:highlight>
                  <a:srgbClr val="FFFFFF"/>
                </a:highlight>
                <a:latin typeface="RO Sans"/>
              </a:rPr>
              <a:t>2</a:t>
            </a:r>
            <a:r>
              <a:rPr lang="nl-NL" b="0" i="0" dirty="0">
                <a:solidFill>
                  <a:srgbClr val="222222"/>
                </a:solidFill>
                <a:effectLst/>
                <a:highlight>
                  <a:srgbClr val="FFFFFF"/>
                </a:highlight>
                <a:latin typeface="RO Sans"/>
              </a:rPr>
              <a:t>). Gebruikelijk is om uit te gaan van het 100-year GWP: het opwarmingsvermogen in een periode van 100 jaar van 1 kg van het gas ten opzichte van 1 kg CO</a:t>
            </a:r>
            <a:r>
              <a:rPr lang="nl-NL" b="0" i="0" baseline="-25000" dirty="0">
                <a:solidFill>
                  <a:srgbClr val="222222"/>
                </a:solidFill>
                <a:effectLst/>
                <a:highlight>
                  <a:srgbClr val="FFFFFF"/>
                </a:highlight>
                <a:latin typeface="RO Sans"/>
              </a:rPr>
              <a:t>2</a:t>
            </a:r>
            <a:r>
              <a:rPr lang="nl-NL" b="0" i="0" dirty="0">
                <a:solidFill>
                  <a:srgbClr val="222222"/>
                </a:solidFill>
                <a:effectLst/>
                <a:highlight>
                  <a:srgbClr val="FFFFFF"/>
                </a:highlight>
                <a:latin typeface="RO Sans"/>
              </a:rPr>
              <a:t>.</a:t>
            </a:r>
          </a:p>
        </p:txBody>
      </p:sp>
      <p:pic>
        <p:nvPicPr>
          <p:cNvPr id="4" name="Afbeelding 3">
            <a:extLst>
              <a:ext uri="{FF2B5EF4-FFF2-40B4-BE49-F238E27FC236}">
                <a16:creationId xmlns:a16="http://schemas.microsoft.com/office/drawing/2014/main" id="{77520382-F321-D93F-304F-17742A690286}"/>
              </a:ext>
            </a:extLst>
          </p:cNvPr>
          <p:cNvPicPr>
            <a:picLocks noChangeAspect="1"/>
          </p:cNvPicPr>
          <p:nvPr/>
        </p:nvPicPr>
        <p:blipFill rotWithShape="1">
          <a:blip r:embed="rId2">
            <a:alphaModFix amt="15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b="15679"/>
          <a:stretch/>
        </p:blipFill>
        <p:spPr>
          <a:xfrm>
            <a:off x="1839598" y="1"/>
            <a:ext cx="8789124" cy="6858000"/>
          </a:xfrm>
          <a:prstGeom prst="rect">
            <a:avLst/>
          </a:prstGeom>
          <a:effectLst/>
        </p:spPr>
      </p:pic>
    </p:spTree>
    <p:extLst>
      <p:ext uri="{BB962C8B-B14F-4D97-AF65-F5344CB8AC3E}">
        <p14:creationId xmlns:p14="http://schemas.microsoft.com/office/powerpoint/2010/main" val="22354235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6EBBCC21-2ACF-ED11-DAB5-4177D57009A7}"/>
              </a:ext>
            </a:extLst>
          </p:cNvPr>
          <p:cNvSpPr txBox="1"/>
          <p:nvPr/>
        </p:nvSpPr>
        <p:spPr>
          <a:xfrm>
            <a:off x="885559" y="565392"/>
            <a:ext cx="6095288" cy="3693319"/>
          </a:xfrm>
          <a:prstGeom prst="rect">
            <a:avLst/>
          </a:prstGeom>
          <a:noFill/>
        </p:spPr>
        <p:txBody>
          <a:bodyPr wrap="square">
            <a:spAutoFit/>
          </a:bodyPr>
          <a:lstStyle/>
          <a:p>
            <a:pPr algn="l"/>
            <a:r>
              <a:rPr lang="nl-NL" b="1" i="0" dirty="0">
                <a:solidFill>
                  <a:srgbClr val="154273"/>
                </a:solidFill>
                <a:effectLst/>
                <a:highlight>
                  <a:srgbClr val="FFFFFF"/>
                </a:highlight>
                <a:latin typeface="RO Sans"/>
              </a:rPr>
              <a:t>Natuurlijke koudemiddelen of synthetische koudemiddelen?</a:t>
            </a:r>
          </a:p>
          <a:p>
            <a:pPr algn="l"/>
            <a:r>
              <a:rPr lang="nl-NL" b="0" i="0" dirty="0">
                <a:solidFill>
                  <a:srgbClr val="222222"/>
                </a:solidFill>
                <a:effectLst/>
                <a:highlight>
                  <a:srgbClr val="FFFFFF"/>
                </a:highlight>
                <a:latin typeface="RO Sans"/>
              </a:rPr>
              <a:t>Natuurlijke koudemiddelen hebben een veel lager broeikaseffect bij lekkage. Het broeikaseffect van </a:t>
            </a:r>
            <a:r>
              <a:rPr lang="nl-NL" b="0" i="0" dirty="0" err="1">
                <a:solidFill>
                  <a:srgbClr val="222222"/>
                </a:solidFill>
                <a:effectLst/>
                <a:highlight>
                  <a:srgbClr val="FFFFFF"/>
                </a:highlight>
                <a:latin typeface="RO Sans"/>
              </a:rPr>
              <a:t>HFK's</a:t>
            </a:r>
            <a:r>
              <a:rPr lang="nl-NL" b="0" i="0" dirty="0">
                <a:solidFill>
                  <a:srgbClr val="222222"/>
                </a:solidFill>
                <a:effectLst/>
                <a:highlight>
                  <a:srgbClr val="FFFFFF"/>
                </a:highlight>
                <a:latin typeface="RO Sans"/>
              </a:rPr>
              <a:t> is 124 tot 22.800 maal groter dan het broeikaseffect van CO</a:t>
            </a:r>
            <a:r>
              <a:rPr lang="nl-NL" b="0" i="0" baseline="-25000" dirty="0">
                <a:solidFill>
                  <a:srgbClr val="222222"/>
                </a:solidFill>
                <a:effectLst/>
                <a:highlight>
                  <a:srgbClr val="FFFFFF"/>
                </a:highlight>
                <a:latin typeface="RO Sans"/>
              </a:rPr>
              <a:t>2</a:t>
            </a:r>
            <a:r>
              <a:rPr lang="nl-NL" b="0" i="0" dirty="0">
                <a:solidFill>
                  <a:srgbClr val="222222"/>
                </a:solidFill>
                <a:effectLst/>
                <a:highlight>
                  <a:srgbClr val="FFFFFF"/>
                </a:highlight>
                <a:latin typeface="RO Sans"/>
              </a:rPr>
              <a:t>; het broeikaseffect van ammoniak is nul. Vanuit milieuoogpunt zijn de natuurlijke koudemiddelen daarom een beter alternatief. Bij gebruik van natuurlijke koudemiddelen is veiligheid wel een aandachtspunt.</a:t>
            </a:r>
          </a:p>
          <a:p>
            <a:pPr algn="l"/>
            <a:r>
              <a:rPr lang="nl-NL" b="0" i="0" dirty="0">
                <a:solidFill>
                  <a:srgbClr val="222222"/>
                </a:solidFill>
                <a:effectLst/>
                <a:highlight>
                  <a:srgbClr val="FFFFFF"/>
                </a:highlight>
                <a:latin typeface="RO Sans"/>
              </a:rPr>
              <a:t>Bij natuurlijke koudemiddelen vindt geen uitfasering plaats. De zwaardere </a:t>
            </a:r>
            <a:r>
              <a:rPr lang="nl-NL" b="0" i="0" dirty="0" err="1">
                <a:solidFill>
                  <a:srgbClr val="222222"/>
                </a:solidFill>
                <a:effectLst/>
                <a:highlight>
                  <a:srgbClr val="FFFFFF"/>
                </a:highlight>
                <a:latin typeface="RO Sans"/>
              </a:rPr>
              <a:t>HFK's</a:t>
            </a:r>
            <a:r>
              <a:rPr lang="nl-NL" b="0" i="0" dirty="0">
                <a:solidFill>
                  <a:srgbClr val="222222"/>
                </a:solidFill>
                <a:effectLst/>
                <a:highlight>
                  <a:srgbClr val="FFFFFF"/>
                </a:highlight>
                <a:latin typeface="RO Sans"/>
              </a:rPr>
              <a:t> worden wel </a:t>
            </a:r>
            <a:r>
              <a:rPr lang="nl-NL" b="0" i="0" dirty="0" err="1">
                <a:solidFill>
                  <a:srgbClr val="222222"/>
                </a:solidFill>
                <a:effectLst/>
                <a:highlight>
                  <a:srgbClr val="FFFFFF"/>
                </a:highlight>
                <a:latin typeface="RO Sans"/>
              </a:rPr>
              <a:t>uitgefaseerd</a:t>
            </a:r>
            <a:r>
              <a:rPr lang="nl-NL" b="0" i="0" dirty="0">
                <a:solidFill>
                  <a:srgbClr val="222222"/>
                </a:solidFill>
                <a:effectLst/>
                <a:highlight>
                  <a:srgbClr val="FFFFFF"/>
                </a:highlight>
                <a:latin typeface="RO Sans"/>
              </a:rPr>
              <a:t> in de F-gassenverordening. </a:t>
            </a:r>
            <a:r>
              <a:rPr lang="nl-NL" b="0" i="0" dirty="0" err="1">
                <a:solidFill>
                  <a:srgbClr val="222222"/>
                </a:solidFill>
                <a:effectLst/>
                <a:highlight>
                  <a:srgbClr val="FFFFFF"/>
                </a:highlight>
                <a:latin typeface="RO Sans"/>
              </a:rPr>
              <a:t>HFK's</a:t>
            </a:r>
            <a:r>
              <a:rPr lang="nl-NL" b="0" i="0" dirty="0">
                <a:solidFill>
                  <a:srgbClr val="222222"/>
                </a:solidFill>
                <a:effectLst/>
                <a:highlight>
                  <a:srgbClr val="FFFFFF"/>
                </a:highlight>
                <a:latin typeface="RO Sans"/>
              </a:rPr>
              <a:t> worden alleen maar schaarser en dus duurder. Op termijn is het daardoor onrendabel om volledig afhankelijk te zijn van traditionele </a:t>
            </a:r>
            <a:r>
              <a:rPr lang="nl-NL" b="0" i="0" dirty="0" err="1">
                <a:solidFill>
                  <a:srgbClr val="222222"/>
                </a:solidFill>
                <a:effectLst/>
                <a:highlight>
                  <a:srgbClr val="FFFFFF"/>
                </a:highlight>
                <a:latin typeface="RO Sans"/>
              </a:rPr>
              <a:t>HFK's</a:t>
            </a:r>
            <a:r>
              <a:rPr lang="nl-NL" b="0" i="0" dirty="0">
                <a:solidFill>
                  <a:srgbClr val="222222"/>
                </a:solidFill>
                <a:effectLst/>
                <a:highlight>
                  <a:srgbClr val="FFFFFF"/>
                </a:highlight>
                <a:latin typeface="RO Sans"/>
              </a:rPr>
              <a:t>.</a:t>
            </a:r>
          </a:p>
        </p:txBody>
      </p:sp>
      <p:pic>
        <p:nvPicPr>
          <p:cNvPr id="4" name="Afbeelding 3">
            <a:extLst>
              <a:ext uri="{FF2B5EF4-FFF2-40B4-BE49-F238E27FC236}">
                <a16:creationId xmlns:a16="http://schemas.microsoft.com/office/drawing/2014/main" id="{3CA0E0DD-7C5A-5B44-634F-747E3D1FBF8B}"/>
              </a:ext>
            </a:extLst>
          </p:cNvPr>
          <p:cNvPicPr>
            <a:picLocks noChangeAspect="1"/>
          </p:cNvPicPr>
          <p:nvPr/>
        </p:nvPicPr>
        <p:blipFill rotWithShape="1">
          <a:blip r:embed="rId2">
            <a:alphaModFix amt="15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b="15679"/>
          <a:stretch/>
        </p:blipFill>
        <p:spPr>
          <a:xfrm>
            <a:off x="1839598" y="1"/>
            <a:ext cx="8789124" cy="6858000"/>
          </a:xfrm>
          <a:prstGeom prst="rect">
            <a:avLst/>
          </a:prstGeom>
          <a:effectLst/>
        </p:spPr>
      </p:pic>
    </p:spTree>
    <p:extLst>
      <p:ext uri="{BB962C8B-B14F-4D97-AF65-F5344CB8AC3E}">
        <p14:creationId xmlns:p14="http://schemas.microsoft.com/office/powerpoint/2010/main" val="3024559456"/>
      </p:ext>
    </p:extLst>
  </p:cSld>
  <p:clrMapOvr>
    <a:masterClrMapping/>
  </p:clrMapOvr>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D7DCF666428D70419F337E4AD90F1150" ma:contentTypeVersion="15" ma:contentTypeDescription="Een nieuw document maken." ma:contentTypeScope="" ma:versionID="bf1b4938fd75bbf62a0a148aa524a7c6">
  <xsd:schema xmlns:xsd="http://www.w3.org/2001/XMLSchema" xmlns:xs="http://www.w3.org/2001/XMLSchema" xmlns:p="http://schemas.microsoft.com/office/2006/metadata/properties" xmlns:ns2="420a51b1-6344-4615-b635-8e106d35793e" xmlns:ns3="0a18cdec-e553-4398-98b7-b6eac0c78bff" targetNamespace="http://schemas.microsoft.com/office/2006/metadata/properties" ma:root="true" ma:fieldsID="c01c5bc9181bb153d3caaa807887c6c4" ns2:_="" ns3:_="">
    <xsd:import namespace="420a51b1-6344-4615-b635-8e106d35793e"/>
    <xsd:import namespace="0a18cdec-e553-4398-98b7-b6eac0c78bff"/>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LengthInSeconds" minOccurs="0"/>
                <xsd:element ref="ns3:SharedWithUsers" minOccurs="0"/>
                <xsd:element ref="ns3:SharedWithDetail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20a51b1-6344-4615-b635-8e106d35793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2" nillable="true" ma:taxonomy="true" ma:internalName="lcf76f155ced4ddcb4097134ff3c332f" ma:taxonomyFieldName="MediaServiceImageTags" ma:displayName="Afbeeldingtags" ma:readOnly="false" ma:fieldId="{5cf76f15-5ced-4ddc-b409-7134ff3c332f}" ma:taxonomyMulti="true" ma:sspId="5f3aac08-fd8e-4cb9-9540-609453f77742" ma:termSetId="09814cd3-568e-fe90-9814-8d621ff8fb84" ma:anchorId="fba54fb3-c3e1-fe81-a776-ca4b69148c4d" ma:open="true" ma:isKeyword="false">
      <xsd:complexType>
        <xsd:sequence>
          <xsd:element ref="pc:Terms" minOccurs="0" maxOccurs="1"/>
        </xsd:sequence>
      </xsd:complex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Location" ma:index="18" nillable="true" ma:displayName="Location" ma:indexed="true" ma:internalName="MediaServiceLocatio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a18cdec-e553-4398-98b7-b6eac0c78bff"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d1ecad56-d4f4-45e8-b94d-ecf108537ca7}" ma:internalName="TaxCatchAll" ma:showField="CatchAllData" ma:web="0a18cdec-e553-4398-98b7-b6eac0c78bff">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Gedeeld met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0ADA3CD-A956-4263-ADA3-DFA30824EC05}">
  <ds:schemaRefs>
    <ds:schemaRef ds:uri="http://schemas.microsoft.com/sharepoint/v3/contenttype/forms"/>
  </ds:schemaRefs>
</ds:datastoreItem>
</file>

<file path=customXml/itemProps2.xml><?xml version="1.0" encoding="utf-8"?>
<ds:datastoreItem xmlns:ds="http://schemas.openxmlformats.org/officeDocument/2006/customXml" ds:itemID="{5974D42F-B629-4EB3-AA31-2151F8F350E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20a51b1-6344-4615-b635-8e106d35793e"/>
    <ds:schemaRef ds:uri="0a18cdec-e553-4398-98b7-b6eac0c78bf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356</TotalTime>
  <Words>2328</Words>
  <Application>Microsoft Office PowerPoint</Application>
  <PresentationFormat>Breedbeeld</PresentationFormat>
  <Paragraphs>405</Paragraphs>
  <Slides>16</Slides>
  <Notes>4</Notes>
  <HiddenSlides>0</HiddenSlides>
  <MMClips>0</MMClips>
  <ScaleCrop>false</ScaleCrop>
  <HeadingPairs>
    <vt:vector size="6" baseType="variant">
      <vt:variant>
        <vt:lpstr>Gebruikte lettertypen</vt:lpstr>
      </vt:variant>
      <vt:variant>
        <vt:i4>7</vt:i4>
      </vt:variant>
      <vt:variant>
        <vt:lpstr>Thema</vt:lpstr>
      </vt:variant>
      <vt:variant>
        <vt:i4>1</vt:i4>
      </vt:variant>
      <vt:variant>
        <vt:lpstr>Diatitels</vt:lpstr>
      </vt:variant>
      <vt:variant>
        <vt:i4>16</vt:i4>
      </vt:variant>
    </vt:vector>
  </HeadingPairs>
  <TitlesOfParts>
    <vt:vector size="24" baseType="lpstr">
      <vt:lpstr>Arial</vt:lpstr>
      <vt:lpstr>Calibri</vt:lpstr>
      <vt:lpstr>Calibri Light</vt:lpstr>
      <vt:lpstr>Courier New</vt:lpstr>
      <vt:lpstr>Open Sans</vt:lpstr>
      <vt:lpstr>RO Sans</vt:lpstr>
      <vt:lpstr>Wingdings</vt:lpstr>
      <vt:lpstr>Kantoorthema</vt:lpstr>
      <vt:lpstr>PowerPoint-presentatie</vt:lpstr>
      <vt:lpstr>Koudemiddelen naar de toekomst</vt:lpstr>
      <vt:lpstr>PowerPoint-presentatie</vt:lpstr>
      <vt:lpstr>Waar staan we precies op dit moment, en wat staat ons nog te wachten?!  Om daar antwoord op te geven, gaan we terug in de geschiedenis en geven een blik op de toekomst.</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Paul de Haan | Koelweb Koeltechniek B.V.</dc:creator>
  <cp:lastModifiedBy>Paul de Haan | Koelweb Koeltechniek B.V.</cp:lastModifiedBy>
  <cp:revision>15</cp:revision>
  <dcterms:created xsi:type="dcterms:W3CDTF">2024-06-12T13:26:46Z</dcterms:created>
  <dcterms:modified xsi:type="dcterms:W3CDTF">2024-06-18T13:44:11Z</dcterms:modified>
</cp:coreProperties>
</file>